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7" r:id="rId2"/>
    <p:sldId id="258" r:id="rId3"/>
    <p:sldId id="261" r:id="rId4"/>
    <p:sldId id="260" r:id="rId5"/>
    <p:sldId id="259"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338" r:id="rId42"/>
    <p:sldId id="339" r:id="rId43"/>
    <p:sldId id="340" r:id="rId44"/>
    <p:sldId id="341" r:id="rId45"/>
    <p:sldId id="342" r:id="rId46"/>
    <p:sldId id="319"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274" r:id="rId60"/>
    <p:sldId id="275" r:id="rId61"/>
    <p:sldId id="286" r:id="rId62"/>
    <p:sldId id="276" r:id="rId63"/>
    <p:sldId id="278" r:id="rId64"/>
    <p:sldId id="280" r:id="rId65"/>
    <p:sldId id="282" r:id="rId66"/>
    <p:sldId id="284" r:id="rId67"/>
    <p:sldId id="356" r:id="rId68"/>
    <p:sldId id="357" r:id="rId69"/>
    <p:sldId id="355" r:id="rId70"/>
    <p:sldId id="358" r:id="rId71"/>
    <p:sldId id="360" r:id="rId72"/>
    <p:sldId id="359" r:id="rId73"/>
    <p:sldId id="361" r:id="rId74"/>
    <p:sldId id="362" r:id="rId7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CC8E6"/>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4" autoAdjust="0"/>
    <p:restoredTop sz="83172" autoAdjust="0"/>
  </p:normalViewPr>
  <p:slideViewPr>
    <p:cSldViewPr snapToGrid="0">
      <p:cViewPr varScale="1">
        <p:scale>
          <a:sx n="85" d="100"/>
          <a:sy n="85" d="100"/>
        </p:scale>
        <p:origin x="48" y="20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9A2C2C90-B1AB-4B28-B3EC-81DB3267C495}" type="datetimeFigureOut">
              <a:rPr lang="zh-CN" altLang="en-US"/>
              <a:t>2018/10/15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17BB8461-8A38-4E8C-90A1-192CAE0433DB}"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AFD125-E99D-4DED-86F5-91C835B6C680}" type="slidenum">
              <a:rPr lang="zh-CN"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1994</a:t>
            </a:r>
            <a:r>
              <a:rPr lang="zh-CN" altLang="en-US"/>
              <a:t>年</a:t>
            </a:r>
            <a:r>
              <a:rPr lang="en-US" altLang="zh-CN"/>
              <a:t>10</a:t>
            </a:r>
            <a:r>
              <a:rPr lang="zh-CN" altLang="en-US"/>
              <a:t>月，</a:t>
            </a:r>
            <a:r>
              <a:rPr lang="en-US" altLang="zh-CN"/>
              <a:t>Grady Booch</a:t>
            </a:r>
            <a:r>
              <a:rPr lang="zh-CN" altLang="en-US"/>
              <a:t>和</a:t>
            </a:r>
            <a:r>
              <a:rPr lang="en-US" altLang="zh-CN"/>
              <a:t>Jim Rumbaugh</a:t>
            </a:r>
            <a:r>
              <a:rPr lang="zh-CN" altLang="en-US"/>
              <a:t>开始致力于统一建模语言。他们首先将</a:t>
            </a:r>
            <a:r>
              <a:rPr lang="en-US" altLang="zh-CN"/>
              <a:t>Booch 1993</a:t>
            </a:r>
            <a:r>
              <a:rPr lang="zh-CN" altLang="en-US"/>
              <a:t>和</a:t>
            </a:r>
            <a:r>
              <a:rPr lang="en-US" altLang="zh-CN"/>
              <a:t>OMT-2</a:t>
            </a:r>
            <a:r>
              <a:rPr lang="zh-CN" altLang="en-US"/>
              <a:t>统合起来并与</a:t>
            </a:r>
            <a:r>
              <a:rPr lang="en-US" altLang="zh-CN"/>
              <a:t>1995</a:t>
            </a:r>
            <a:r>
              <a:rPr lang="zh-CN" altLang="en-US"/>
              <a:t>年</a:t>
            </a:r>
            <a:r>
              <a:rPr lang="en-US" altLang="zh-CN"/>
              <a:t>10</a:t>
            </a:r>
            <a:r>
              <a:rPr lang="zh-CN" altLang="en-US"/>
              <a:t>月发布了第一个公开版本，称之为同一方法</a:t>
            </a:r>
            <a:r>
              <a:rPr lang="en-US" altLang="zh-CN"/>
              <a:t>UM0.8</a:t>
            </a:r>
            <a:r>
              <a:rPr lang="zh-CN" altLang="en-US"/>
              <a:t>（</a:t>
            </a:r>
            <a:r>
              <a:rPr lang="en-US" altLang="zh-CN"/>
              <a:t>Unitied Method</a:t>
            </a:r>
            <a:r>
              <a:rPr lang="zh-CN" altLang="en-US"/>
              <a:t>）。</a:t>
            </a:r>
            <a:r>
              <a:rPr lang="en-US" altLang="zh-CN"/>
              <a:t>1995</a:t>
            </a:r>
            <a:r>
              <a:rPr lang="zh-CN" altLang="en-US"/>
              <a:t>年秋，</a:t>
            </a:r>
            <a:r>
              <a:rPr lang="en-US" altLang="zh-CN"/>
              <a:t>OOSE</a:t>
            </a:r>
            <a:r>
              <a:rPr lang="zh-CN" altLang="en-US"/>
              <a:t>创始人</a:t>
            </a:r>
            <a:r>
              <a:rPr lang="en-US" altLang="zh-CN"/>
              <a:t>Jacobson</a:t>
            </a:r>
            <a:r>
              <a:rPr lang="zh-CN" altLang="en-US"/>
              <a:t>加盟到这一工作中。经过</a:t>
            </a:r>
            <a:r>
              <a:rPr lang="en-US" altLang="zh-CN"/>
              <a:t>Booch</a:t>
            </a:r>
            <a:r>
              <a:rPr lang="zh-CN" altLang="en-US"/>
              <a:t>、</a:t>
            </a:r>
            <a:r>
              <a:rPr lang="en-US" altLang="zh-CN"/>
              <a:t>Rumbaugh</a:t>
            </a:r>
            <a:r>
              <a:rPr lang="zh-CN" altLang="en-US"/>
              <a:t>和</a:t>
            </a:r>
            <a:r>
              <a:rPr lang="en-US" altLang="zh-CN"/>
              <a:t>Jacobson</a:t>
            </a:r>
            <a:r>
              <a:rPr lang="zh-CN" altLang="en-US"/>
              <a:t>三人的共同努力，于</a:t>
            </a:r>
            <a:r>
              <a:rPr lang="en-US" altLang="zh-CN"/>
              <a:t>1996</a:t>
            </a:r>
            <a:r>
              <a:rPr lang="zh-CN" altLang="en-US"/>
              <a:t>年</a:t>
            </a:r>
            <a:r>
              <a:rPr lang="en-US" altLang="zh-CN"/>
              <a:t>6</a:t>
            </a:r>
            <a:r>
              <a:rPr lang="zh-CN" altLang="en-US"/>
              <a:t>月和</a:t>
            </a:r>
            <a:r>
              <a:rPr lang="en-US" altLang="zh-CN"/>
              <a:t>10</a:t>
            </a:r>
            <a:r>
              <a:rPr lang="zh-CN" altLang="en-US"/>
              <a:t>月分别发布了两个新的版本，及</a:t>
            </a:r>
            <a:r>
              <a:rPr lang="en-US" altLang="zh-CN"/>
              <a:t>UML0.9</a:t>
            </a:r>
            <a:r>
              <a:rPr lang="zh-CN" altLang="en-US"/>
              <a:t>和</a:t>
            </a:r>
            <a:r>
              <a:rPr lang="en-US" altLang="zh-CN"/>
              <a:t>UML0.91</a:t>
            </a:r>
            <a:r>
              <a:rPr lang="zh-CN" altLang="en-US"/>
              <a:t>，并将</a:t>
            </a:r>
            <a:r>
              <a:rPr lang="en-US" altLang="zh-CN"/>
              <a:t>UM</a:t>
            </a:r>
            <a:r>
              <a:rPr lang="zh-CN" altLang="en-US"/>
              <a:t>重新命名为</a:t>
            </a:r>
            <a:r>
              <a:rPr lang="en-US" altLang="zh-CN"/>
              <a:t>UML</a:t>
            </a:r>
            <a:r>
              <a:rPr lang="zh-CN" altLang="en-US"/>
              <a:t>（</a:t>
            </a:r>
            <a:r>
              <a:rPr lang="en-US" altLang="zh-CN"/>
              <a:t>Unified Modeling Language</a:t>
            </a:r>
            <a:r>
              <a:rPr lang="zh-CN" altLang="en-US"/>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3796"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1C814114-722F-4234-BDC3-C8E26CC3B564}"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8909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D19A64-247B-4588-AA4F-7F9ECED1EFFB}" type="slidenum">
              <a:rPr lang="zh-CN" altLang="en-US">
                <a:latin typeface="Arial" panose="020B0604020202020204" pitchFamily="34" charset="0"/>
              </a:rPr>
              <a:t>20</a:t>
            </a:fld>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5844"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4722DBFA-D5EC-4F1D-8714-7BBBD8B35FF5}"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011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33843F-1FCF-4197-AED9-855380091742}" type="slidenum">
              <a:rPr lang="zh-CN" altLang="en-US">
                <a:latin typeface="Arial" panose="020B0604020202020204" pitchFamily="34" charset="0"/>
              </a:rPr>
              <a:t>21</a:t>
            </a:fld>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这些元素</a:t>
            </a:r>
            <a:r>
              <a:rPr lang="en-US" altLang="zh-CN"/>
              <a:t>——</a:t>
            </a:r>
            <a:r>
              <a:rPr lang="zh-CN" altLang="en-US"/>
              <a:t>类、接口，协作、用况、主动类、构件、制品和结点，是</a:t>
            </a:r>
            <a:r>
              <a:rPr lang="en-US" altLang="zh-CN"/>
              <a:t>UML</a:t>
            </a:r>
            <a:r>
              <a:rPr lang="zh-CN" altLang="en-US"/>
              <a:t>模型中可以包含的基本结构事物。它们也有变体，如参与者、信号、实用程序（几种类）、进程和线程（两种主动类）、应用、文档、文件、库、页和表（几种制品）等。</a:t>
            </a:r>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AEE13A-B086-4E12-8700-EC80535F60D9}" type="slidenum">
              <a:rPr lang="zh-CN" altLang="en-US"/>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在图形上，把类画成一个矩形，矩形中通常包括类的名称、属性和操作。</a:t>
            </a:r>
          </a:p>
        </p:txBody>
      </p:sp>
      <p:sp>
        <p:nvSpPr>
          <p:cNvPr id="41988"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E265FE2B-DF8C-4DFB-B767-4F066C2F2285}"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216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DBEF35-5211-45E7-B09F-62DD2D1A6879}" type="slidenum">
              <a:rPr lang="zh-CN" altLang="en-US">
                <a:latin typeface="Arial" panose="020B0604020202020204" pitchFamily="34" charset="0"/>
              </a:rPr>
              <a:t>25</a:t>
            </a:fld>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接口的声明看上去像一个类，在名称的上方标注着关键字</a:t>
            </a:r>
            <a:r>
              <a:rPr lang="en-US" altLang="zh-CN"/>
              <a:t>《interface》</a:t>
            </a:r>
            <a:r>
              <a:rPr lang="zh-CN" altLang="en-US"/>
              <a:t>；除非有时用来表示常量，否则不需要属性。接口很少单独出现。把由类提供的对外接口表示成用线连接到类框的一个小圆圈，把类向其他类请求的接口表示成用线连接到类框的半个小圆圈。</a:t>
            </a:r>
          </a:p>
        </p:txBody>
      </p:sp>
      <p:sp>
        <p:nvSpPr>
          <p:cNvPr id="44036"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82921A5A-56BA-4AA4-9C0C-9C9A4AE8DE6B}"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318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ABDEA69-646E-4337-A430-18BF591FAB34}" type="slidenum">
              <a:rPr lang="zh-CN" altLang="en-US">
                <a:latin typeface="Arial" panose="020B0604020202020204" pitchFamily="34" charset="0"/>
              </a:rPr>
              <a:t>26</a:t>
            </a:fld>
            <a:endParaRPr lang="zh-CN"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在图形上，把协作画成虚线椭圆，有时仅包含它的名称。</a:t>
            </a:r>
          </a:p>
        </p:txBody>
      </p:sp>
      <p:sp>
        <p:nvSpPr>
          <p:cNvPr id="46084"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08001BA5-FE9C-4B1F-92FC-1D78184D453C}"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421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32DE16-1440-4F7B-8E24-22656BEF4261}" type="slidenum">
              <a:rPr lang="zh-CN" altLang="en-US">
                <a:latin typeface="Arial" panose="020B0604020202020204" pitchFamily="34" charset="0"/>
              </a:rPr>
              <a:t>27</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7043DF-8B74-4916-8846-0115D0F6C2D2}" type="slidenum">
              <a:rPr lang="zh-CN" altLang="en-US"/>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在图形上，把用况画成实线椭圆，通常只包含它的名称。</a:t>
            </a:r>
          </a:p>
        </p:txBody>
      </p:sp>
      <p:sp>
        <p:nvSpPr>
          <p:cNvPr id="48132"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70F43E35-8003-4A65-83B7-8C4838DA7099}"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523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9888468-A40A-4678-B256-924C0B5395B2}" type="slidenum">
              <a:rPr lang="zh-CN" altLang="en-US">
                <a:latin typeface="Arial" panose="020B0604020202020204" pitchFamily="34" charset="0"/>
              </a:rPr>
              <a:t>28</a:t>
            </a:fld>
            <a:endParaRPr lang="zh-CN"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在图形上，把主动类绘制成类图符，只是它的左右外框是双线，通常它包含名称、属性和操作。</a:t>
            </a:r>
          </a:p>
        </p:txBody>
      </p:sp>
      <p:sp>
        <p:nvSpPr>
          <p:cNvPr id="50180"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B95A32EE-E43C-4538-8019-6B50DEEBE336}"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626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EDEABB2-105B-4AE1-9BB2-E802D9F8D099}" type="slidenum">
              <a:rPr lang="zh-CN" altLang="en-US">
                <a:latin typeface="Arial" panose="020B0604020202020204" pitchFamily="34" charset="0"/>
              </a:rPr>
              <a:t>29</a:t>
            </a:fld>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在图形上，构件的表示很像类，只是在其右上角有一个特殊的图标。</a:t>
            </a:r>
          </a:p>
        </p:txBody>
      </p:sp>
      <p:sp>
        <p:nvSpPr>
          <p:cNvPr id="52228"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3898BE76-2035-49DC-B1B6-FB67E26CBB52}"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728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2F2497F-0E81-47E0-8E94-E4780246155E}" type="slidenum">
              <a:rPr lang="zh-CN" altLang="en-US">
                <a:latin typeface="Arial" panose="020B0604020202020204" pitchFamily="34" charset="0"/>
              </a:rPr>
              <a:t>30</a:t>
            </a:fld>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在图形上，把制品画成一个矩形，在其名称的上方标注着关键字</a:t>
            </a:r>
            <a:r>
              <a:rPr lang="en-US" altLang="zh-CN"/>
              <a:t>《artifact》</a:t>
            </a:r>
            <a:r>
              <a:rPr lang="zh-CN" altLang="en-US"/>
              <a:t>。</a:t>
            </a:r>
          </a:p>
        </p:txBody>
      </p:sp>
      <p:sp>
        <p:nvSpPr>
          <p:cNvPr id="54276"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A64F8A5C-40FE-445B-B75E-9CCD1DE39328}"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830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64B972-9D75-45F9-B27E-A2CAD5807DF3}" type="slidenum">
              <a:rPr lang="zh-CN" altLang="en-US">
                <a:latin typeface="Arial" panose="020B0604020202020204" pitchFamily="34" charset="0"/>
              </a:rPr>
              <a:t>31</a:t>
            </a:fld>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在图形上，把结点画成一个立方体，通常在立方体中只写它的名称。</a:t>
            </a:r>
          </a:p>
        </p:txBody>
      </p:sp>
      <p:sp>
        <p:nvSpPr>
          <p:cNvPr id="56324"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412F3692-BBDA-47B9-9322-4B9546EAC4DB}"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9933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A422055-1A7C-49F1-8161-68F1D90E6690}" type="slidenum">
              <a:rPr lang="zh-CN" altLang="en-US">
                <a:latin typeface="Arial" panose="020B0604020202020204" pitchFamily="34" charset="0"/>
              </a:rPr>
              <a:t>32</a:t>
            </a:fld>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在图形上，把消息画成一条有方向的直线，通常在其上总是带有操作名。</a:t>
            </a:r>
          </a:p>
        </p:txBody>
      </p:sp>
      <p:sp>
        <p:nvSpPr>
          <p:cNvPr id="59396"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ED2D245E-2FFC-4B85-9B2D-64242D93D9CA}"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0035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22F707-6917-47D2-A84E-B97093333533}" type="slidenum">
              <a:rPr lang="zh-CN" altLang="en-US">
                <a:latin typeface="Arial" panose="020B0604020202020204" pitchFamily="34" charset="0"/>
              </a:rPr>
              <a:t>34</a:t>
            </a:fld>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在图形上，把状态画成一个圆角矩形，通常在其中含有状态的名字及其子状态。</a:t>
            </a:r>
          </a:p>
        </p:txBody>
      </p:sp>
      <p:sp>
        <p:nvSpPr>
          <p:cNvPr id="61444"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D7DF8E64-34C4-4315-B8E2-949F0A7D8D15}"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0138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7A9CE8-1182-4116-971D-CDACC8239913}" type="slidenum">
              <a:rPr lang="zh-CN" altLang="en-US">
                <a:latin typeface="Arial" panose="020B0604020202020204" pitchFamily="34" charset="0"/>
              </a:rPr>
              <a:t>35</a:t>
            </a:fld>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在图形上，把动作画成一个圆角矩形，在其中含有指明其用途的名字。状态和动作靠不同的语境得以区别。</a:t>
            </a:r>
          </a:p>
        </p:txBody>
      </p:sp>
      <p:sp>
        <p:nvSpPr>
          <p:cNvPr id="63492"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3E5BE276-DD66-40AE-917D-B68DA525F8D3}"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0240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0FC00CB-EBA5-4762-841A-44270997F776}" type="slidenum">
              <a:rPr lang="zh-CN" altLang="en-US">
                <a:latin typeface="Arial" panose="020B0604020202020204" pitchFamily="34" charset="0"/>
              </a:rPr>
              <a:t>36</a:t>
            </a:fld>
            <a:endParaRPr lang="zh-CN"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在图形上，把包画成带标签的文件夹（一个左上角带有一个小矩形的大矩形），在矩形中通常仅含有包的名称，有时还含有其内容。</a:t>
            </a:r>
          </a:p>
        </p:txBody>
      </p:sp>
      <p:sp>
        <p:nvSpPr>
          <p:cNvPr id="66564"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FB39EC47-C22B-4C3C-84C7-7313526C1A53}"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0342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02C78D-2B2D-4C74-A036-C1D8D56D4B26}" type="slidenum">
              <a:rPr lang="zh-CN" altLang="en-US">
                <a:latin typeface="Arial" panose="020B0604020202020204" pitchFamily="34" charset="0"/>
              </a:rPr>
              <a:t>38</a:t>
            </a:fld>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zh-CN" b="1"/>
              <a:t>统一：</a:t>
            </a:r>
            <a:r>
              <a:rPr lang="zh-CN" altLang="zh-CN"/>
              <a:t>表示一种通用的标准，它被</a:t>
            </a:r>
            <a:r>
              <a:rPr lang="en-US" altLang="zh-CN"/>
              <a:t>OMG</a:t>
            </a:r>
            <a:r>
              <a:rPr lang="zh-CN" altLang="zh-CN"/>
              <a:t>（</a:t>
            </a:r>
            <a:r>
              <a:rPr lang="en-US" altLang="zh-CN"/>
              <a:t>Objcet Management Group</a:t>
            </a:r>
            <a:r>
              <a:rPr lang="zh-CN" altLang="zh-CN"/>
              <a:t>对象管理组织）认可，成为软件工业界的一种标准。</a:t>
            </a:r>
            <a:r>
              <a:rPr lang="en-US" altLang="zh-CN"/>
              <a:t>UML</a:t>
            </a:r>
            <a:r>
              <a:rPr lang="zh-CN" altLang="zh-CN"/>
              <a:t>表述的的内容能被各类人员所理解，包括客户、领域专家、分析师、设计师、程序员、测试工程师及培训人员等。他们可以通过</a:t>
            </a:r>
            <a:r>
              <a:rPr lang="en-US" altLang="zh-CN"/>
              <a:t>UML</a:t>
            </a:r>
            <a:r>
              <a:rPr lang="zh-CN" altLang="zh-CN"/>
              <a:t>充分理解和表达自己所关注的那部分内容。</a:t>
            </a:r>
          </a:p>
          <a:p>
            <a:pPr eaLnBrk="1" hangingPunct="1">
              <a:spcBef>
                <a:spcPct val="0"/>
              </a:spcBef>
            </a:pPr>
            <a:r>
              <a:rPr lang="zh-CN" altLang="zh-CN" b="1"/>
              <a:t>建模：</a:t>
            </a:r>
            <a:r>
              <a:rPr lang="zh-CN" altLang="zh-CN"/>
              <a:t>即建立软件系统的模型。为说明建模的价值。</a:t>
            </a:r>
          </a:p>
          <a:p>
            <a:pPr eaLnBrk="1" hangingPunct="1">
              <a:spcBef>
                <a:spcPct val="0"/>
              </a:spcBef>
            </a:pPr>
            <a:r>
              <a:rPr lang="zh-CN" altLang="zh-CN" b="1"/>
              <a:t>语言：</a:t>
            </a:r>
            <a:r>
              <a:rPr lang="zh-CN" altLang="zh-CN"/>
              <a:t>表明它是一套按照特定规则和模式组成的符号系统，它用半形式化方法定义，即用图形符号、自然语言和形式语言相结合的方法来描述定义的。</a:t>
            </a:r>
            <a:r>
              <a:rPr lang="en-US" altLang="zh-CN"/>
              <a:t>UML</a:t>
            </a:r>
            <a:r>
              <a:rPr lang="zh-CN" altLang="zh-CN"/>
              <a:t>中的图，结构不同，但是是对同一领域的不同角度的观察。</a:t>
            </a:r>
            <a:endParaRPr lang="zh-CN" altLang="en-US"/>
          </a:p>
        </p:txBody>
      </p:sp>
      <p:sp>
        <p:nvSpPr>
          <p:cNvPr id="13316" name="日期占位符 3"/>
          <p:cNvSpPr>
            <a:spLocks noGrp="1" noChangeArrowheads="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304AF5A9-C689-4396-A902-5A93139887AA}"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81925"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9BC3FE-2F7F-4FF0-9AE2-FE648ACCD29F}" type="slidenum">
              <a:rPr lang="zh-CN" altLang="en-US">
                <a:latin typeface="Arial" panose="020B0604020202020204" pitchFamily="34" charset="0"/>
              </a:rPr>
              <a:t>7</a:t>
            </a:fld>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在图形上，把注解画成一个右上角是折角的矩形，其中带有文字或图形解释。</a:t>
            </a:r>
          </a:p>
        </p:txBody>
      </p:sp>
      <p:sp>
        <p:nvSpPr>
          <p:cNvPr id="69636"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0DE00A6A-D9D6-41A7-BAAD-4F8CE043C619}"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0445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44E8C6-B1A6-4104-A832-37EFE6ABEDDA}" type="slidenum">
              <a:rPr lang="zh-CN" altLang="en-US">
                <a:latin typeface="Arial" panose="020B0604020202020204" pitchFamily="34" charset="0"/>
              </a:rPr>
              <a:t>40</a:t>
            </a:fld>
            <a:endParaRPr lang="zh-CN"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这</a:t>
            </a:r>
            <a:r>
              <a:rPr lang="en-US" altLang="zh-CN"/>
              <a:t>4</a:t>
            </a:r>
            <a:r>
              <a:rPr lang="zh-CN" altLang="en-US"/>
              <a:t>种元素是</a:t>
            </a:r>
            <a:r>
              <a:rPr lang="en-US" altLang="zh-CN"/>
              <a:t>UML</a:t>
            </a:r>
            <a:r>
              <a:rPr lang="zh-CN" altLang="en-US"/>
              <a:t>模型中可以包含的基本关系事务。它们也有变体，例如：精化、跟踪、包含和拓展</a:t>
            </a:r>
          </a:p>
          <a:p>
            <a:pPr eaLnBrk="1" hangingPunct="1">
              <a:spcBef>
                <a:spcPct val="0"/>
              </a:spcBef>
            </a:pPr>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164C7A-F273-46BC-8C83-3DE91CBBCA43}" type="slidenum">
              <a:rPr lang="zh-CN" altLang="en-US"/>
              <a:t>41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在图形上，把依赖画成一条可能有方向的方向，有时还带有一个标记。</a:t>
            </a:r>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A22375-ABBE-4083-80F8-52A87BA4ACE8}" type="slidenum">
              <a:rPr lang="zh-CN" altLang="en-US"/>
              <a:t>42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在图形上，把关联画成一条实线，它可能有方向，有时还带有一个标记，而且它还经常含有多重性和端名这样的修饰。</a:t>
            </a:r>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A8174C-AD33-46D8-B9E3-599E3BECDC8E}" type="slidenum">
              <a:rPr lang="zh-CN" altLang="en-US"/>
              <a:t>43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在图形上，把泛化关系画成一条带有空心箭头的实线，该实线指向父元素。</a:t>
            </a:r>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C0D002-5880-4127-9DBF-BBB63C3FF6AF}" type="slidenum">
              <a:rPr lang="zh-CN" altLang="en-US"/>
              <a:t>44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在图形上，把实线关系画成一条带有空心箭头的虚线，它是泛化和依赖关系两种图形的结合。</a:t>
            </a:r>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726B27-0AE1-4C4C-889D-7547421E114A}" type="slidenum">
              <a:rPr lang="zh-CN" altLang="en-US"/>
              <a:t>45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在理论上，图可以包括事物及其关系的任何组合。然而实际中仅出现少量的常见组合，它们与组成软件密集型系统的体系结构的</a:t>
            </a:r>
            <a:r>
              <a:rPr lang="en-US" altLang="zh-CN"/>
              <a:t>5</a:t>
            </a:r>
            <a:r>
              <a:rPr lang="zh-CN" altLang="en-US"/>
              <a:t>中最有用的视图相一致。由于这个原因，</a:t>
            </a:r>
            <a:r>
              <a:rPr lang="en-US" altLang="zh-CN"/>
              <a:t>UML</a:t>
            </a:r>
            <a:r>
              <a:rPr lang="zh-CN" altLang="en-US"/>
              <a:t>包括</a:t>
            </a:r>
            <a:r>
              <a:rPr lang="en-US" altLang="zh-CN"/>
              <a:t>13</a:t>
            </a:r>
            <a:r>
              <a:rPr lang="zh-CN" altLang="en-US"/>
              <a:t>种这样的图。</a:t>
            </a:r>
          </a:p>
        </p:txBody>
      </p:sp>
      <p:sp>
        <p:nvSpPr>
          <p:cNvPr id="82948" name="日期占位符 3"/>
          <p:cNvSpPr>
            <a:spLocks noGrp="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B6848CCF-CE7A-4EBB-8D85-E1F8F83FCDE7}"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1059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5F5F1A-0E56-4E2F-BFE1-A0C46B4A5557}" type="slidenum">
              <a:rPr lang="zh-CN" altLang="en-US">
                <a:latin typeface="Arial" panose="020B0604020202020204" pitchFamily="34" charset="0"/>
              </a:rPr>
              <a:t>47</a:t>
            </a:fld>
            <a:endParaRPr lang="zh-CN"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16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一个体系结构视图是对于从某一视角或某一点上看到的系统所做的简化描述，描述中涵盖了系统的某一特定方面，而省略了于此方面无关的实体。也就是说，体系结构要涵盖的内容和决策太多了，超过了人脑</a:t>
            </a:r>
            <a:r>
              <a:rPr lang="en-US" altLang="zh-CN"/>
              <a:t>"</a:t>
            </a:r>
            <a:r>
              <a:rPr lang="zh-CN" altLang="en-US"/>
              <a:t>一蹴而就</a:t>
            </a:r>
            <a:r>
              <a:rPr lang="en-US" altLang="zh-CN"/>
              <a:t>"</a:t>
            </a:r>
            <a:r>
              <a:rPr lang="zh-CN" altLang="en-US"/>
              <a:t>的能力范围，因此采用</a:t>
            </a:r>
            <a:r>
              <a:rPr lang="en-US" altLang="zh-CN"/>
              <a:t>"</a:t>
            </a:r>
            <a:r>
              <a:rPr lang="zh-CN" altLang="en-US"/>
              <a:t>分而治之</a:t>
            </a:r>
            <a:r>
              <a:rPr lang="en-US" altLang="zh-CN"/>
              <a:t>"</a:t>
            </a:r>
            <a:r>
              <a:rPr lang="zh-CN" altLang="en-US"/>
              <a:t>的办法从不同视角分别设计；同时，也为软件体系结构的理解、交流和归档提供了方便。值得特别说明的，大多数书籍中都强调多视图方法是软件体系结构归档的方法，其实不然。多视图方法不仅仅是体系结构归档技术，更是指导我们进行体系结构设计的思维方法。那么这里的视角有很多，到底应该怎么采取其中的视角呢？</a:t>
            </a:r>
          </a:p>
        </p:txBody>
      </p:sp>
      <p:sp>
        <p:nvSpPr>
          <p:cNvPr id="97284" name="日期占位符 3"/>
          <p:cNvSpPr>
            <a:spLocks noGrp="1" noChangeArrowheads="1"/>
          </p:cNvSpPr>
          <p:nvPr>
            <p:ph type="dt" sz="quarter" idx="1"/>
          </p:nvPr>
        </p:nvSpPr>
        <p:spPr bwMode="auto">
          <a:ln>
            <a:miter lim="800000"/>
          </a:ln>
        </p:spPr>
        <p:txBody>
          <a:bodyPr wrap="square" numCol="1" anchor="t" anchorCtr="0" compatLnSpc="1"/>
          <a:lstStyle/>
          <a:p>
            <a:pPr fontAlgn="base">
              <a:spcBef>
                <a:spcPct val="0"/>
              </a:spcBef>
              <a:spcAft>
                <a:spcPct val="0"/>
              </a:spcAft>
              <a:defRPr/>
            </a:pPr>
            <a:fld id="{C33979CD-4625-4918-B117-81BC59E322B9}" type="datetime1">
              <a:rPr lang="zh-CN" altLang="en-US" smtClean="0">
                <a:latin typeface="Arial" panose="020B0604020202020204" pitchFamily="34" charset="0"/>
              </a:rPr>
              <a:t>2018/10/15</a:t>
            </a:fld>
            <a:endParaRPr lang="zh-CN" altLang="en-US">
              <a:latin typeface="Arial" panose="020B0604020202020204" pitchFamily="34" charset="0"/>
            </a:endParaRPr>
          </a:p>
        </p:txBody>
      </p:sp>
      <p:sp>
        <p:nvSpPr>
          <p:cNvPr id="111621"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5B4CC4-031C-497B-84BF-2A06A00D1A10}" type="slidenum">
              <a:rPr lang="zh-CN" altLang="en-US">
                <a:latin typeface="Arial" panose="020B0604020202020204" pitchFamily="34" charset="0"/>
              </a:rPr>
              <a:t>60</a:t>
            </a:fld>
            <a:endParaRPr lang="zh-CN"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在</a:t>
            </a:r>
            <a:r>
              <a:rPr lang="en-US" altLang="zh-CN"/>
              <a:t>UML</a:t>
            </a:r>
            <a:r>
              <a:rPr lang="zh-CN" altLang="en-US"/>
              <a:t>中用</a:t>
            </a:r>
            <a:r>
              <a:rPr lang="en-US" altLang="zh-CN"/>
              <a:t>5</a:t>
            </a:r>
            <a:r>
              <a:rPr lang="zh-CN" altLang="en-US"/>
              <a:t>种不同的视图来表示一个系统，这些视图从不同的侧面描述系统</a:t>
            </a:r>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786DD9-2E4C-4C78-80A2-E670407274DA}" type="slidenum">
              <a:rPr lang="zh-CN" altLang="en-US"/>
              <a:t>61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F43847A-47C7-4B1B-8CB9-DEB9C35628FC}" type="slidenum">
              <a:rPr lang="zh-CN" altLang="en-US"/>
              <a:t>74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b="1"/>
              <a:t>UML</a:t>
            </a:r>
            <a:r>
              <a:rPr lang="zh-CN" altLang="zh-CN" b="1"/>
              <a:t>是一种语言</a:t>
            </a:r>
            <a:endParaRPr lang="zh-CN" altLang="zh-CN"/>
          </a:p>
          <a:p>
            <a:pPr eaLnBrk="1" hangingPunct="1">
              <a:spcBef>
                <a:spcPct val="0"/>
              </a:spcBef>
            </a:pPr>
            <a:r>
              <a:rPr lang="zh-CN" altLang="zh-CN"/>
              <a:t>语言提供了用于交流的词汇表和在词汇表中组合词汇的规则，而建模语言的词汇表和规则注重于对系统进行概念上和物理上的描述</a:t>
            </a:r>
          </a:p>
          <a:p>
            <a:pPr eaLnBrk="1" hangingPunct="1">
              <a:spcBef>
                <a:spcPct val="0"/>
              </a:spcBef>
            </a:pPr>
            <a:r>
              <a:rPr lang="en-US" altLang="zh-CN"/>
              <a:t> </a:t>
            </a:r>
            <a:endParaRPr lang="zh-CN" altLang="zh-CN"/>
          </a:p>
          <a:p>
            <a:pPr eaLnBrk="1" hangingPunct="1">
              <a:spcBef>
                <a:spcPct val="0"/>
              </a:spcBef>
            </a:pPr>
            <a:r>
              <a:rPr lang="en-US" altLang="zh-CN" b="1"/>
              <a:t>UML</a:t>
            </a:r>
            <a:r>
              <a:rPr lang="zh-CN" altLang="zh-CN" b="1"/>
              <a:t>是一种用于可视化语言</a:t>
            </a:r>
            <a:endParaRPr lang="zh-CN" altLang="zh-CN"/>
          </a:p>
          <a:p>
            <a:pPr eaLnBrk="1" hangingPunct="1">
              <a:spcBef>
                <a:spcPct val="0"/>
              </a:spcBef>
            </a:pPr>
            <a:r>
              <a:rPr lang="en-US" altLang="zh-CN"/>
              <a:t>UML</a:t>
            </a:r>
            <a:r>
              <a:rPr lang="zh-CN" altLang="zh-CN"/>
              <a:t>不仅只是一组图形符号。确切地讲，</a:t>
            </a:r>
            <a:r>
              <a:rPr lang="en-US" altLang="zh-CN"/>
              <a:t>UML</a:t>
            </a:r>
            <a:r>
              <a:rPr lang="zh-CN" altLang="zh-CN"/>
              <a:t>表示法中的每个符号都有明确语义。一个开发者可以用</a:t>
            </a:r>
            <a:r>
              <a:rPr lang="en-US" altLang="zh-CN"/>
              <a:t>UML</a:t>
            </a:r>
            <a:r>
              <a:rPr lang="zh-CN" altLang="zh-CN"/>
              <a:t>绘制一个模型，而另一个开发者可以无歧义地解释这个模型</a:t>
            </a:r>
          </a:p>
          <a:p>
            <a:pPr eaLnBrk="1" hangingPunct="1">
              <a:spcBef>
                <a:spcPct val="0"/>
              </a:spcBef>
            </a:pPr>
            <a:r>
              <a:rPr lang="en-US" altLang="zh-CN"/>
              <a:t> </a:t>
            </a:r>
            <a:endParaRPr lang="zh-CN" altLang="zh-CN"/>
          </a:p>
          <a:p>
            <a:pPr eaLnBrk="1" hangingPunct="1">
              <a:spcBef>
                <a:spcPct val="0"/>
              </a:spcBef>
            </a:pPr>
            <a:r>
              <a:rPr lang="en-US" altLang="zh-CN" b="1"/>
              <a:t>UML</a:t>
            </a:r>
            <a:r>
              <a:rPr lang="zh-CN" altLang="zh-CN" b="1"/>
              <a:t>是一种可用于详细描述的语言</a:t>
            </a:r>
            <a:endParaRPr lang="zh-CN" altLang="zh-CN"/>
          </a:p>
          <a:p>
            <a:pPr eaLnBrk="1" hangingPunct="1">
              <a:spcBef>
                <a:spcPct val="0"/>
              </a:spcBef>
            </a:pPr>
            <a:r>
              <a:rPr lang="en-US" altLang="zh-CN"/>
              <a:t>UML</a:t>
            </a:r>
            <a:r>
              <a:rPr lang="zh-CN" altLang="zh-CN"/>
              <a:t>适于对所有重要的分析、设计和实现决策进行详细描述，这些是软件密集型系统在开发和部署时所必需的。</a:t>
            </a:r>
          </a:p>
          <a:p>
            <a:pPr eaLnBrk="1" hangingPunct="1">
              <a:spcBef>
                <a:spcPct val="0"/>
              </a:spcBef>
            </a:pPr>
            <a:r>
              <a:rPr lang="en-US" altLang="zh-CN"/>
              <a:t> </a:t>
            </a:r>
            <a:endParaRPr lang="zh-CN" altLang="zh-CN"/>
          </a:p>
          <a:p>
            <a:pPr eaLnBrk="1" hangingPunct="1">
              <a:spcBef>
                <a:spcPct val="0"/>
              </a:spcBef>
            </a:pPr>
            <a:r>
              <a:rPr lang="en-US" altLang="zh-CN" b="1"/>
              <a:t>UML</a:t>
            </a:r>
            <a:r>
              <a:rPr lang="zh-CN" altLang="zh-CN" b="1"/>
              <a:t>是一种用于构造的语言</a:t>
            </a:r>
            <a:endParaRPr lang="zh-CN" altLang="zh-CN"/>
          </a:p>
          <a:p>
            <a:pPr eaLnBrk="1" hangingPunct="1">
              <a:spcBef>
                <a:spcPct val="0"/>
              </a:spcBef>
            </a:pPr>
            <a:r>
              <a:rPr lang="en-US" altLang="zh-CN"/>
              <a:t>UML</a:t>
            </a:r>
            <a:r>
              <a:rPr lang="zh-CN" altLang="zh-CN"/>
              <a:t>不是一种可视化的变成语言，但用</a:t>
            </a:r>
            <a:r>
              <a:rPr lang="en-US" altLang="zh-CN"/>
              <a:t>UML</a:t>
            </a:r>
            <a:r>
              <a:rPr lang="zh-CN" altLang="zh-CN"/>
              <a:t>描述的模型描述的模型可与各种编程语言直接相关联。这意味着一种可能性，即可把用于</a:t>
            </a:r>
            <a:r>
              <a:rPr lang="en-US" altLang="zh-CN"/>
              <a:t>UML</a:t>
            </a:r>
            <a:r>
              <a:rPr lang="zh-CN" altLang="zh-CN"/>
              <a:t>描述的模型映射成语言甚至映射成关系数据库的表或面向对象数据库的持久存储。对一个事物，如果表示为图形方式最为恰当，则用</a:t>
            </a:r>
            <a:r>
              <a:rPr lang="en-US" altLang="zh-CN"/>
              <a:t>UML</a:t>
            </a:r>
            <a:r>
              <a:rPr lang="zh-CN" altLang="zh-CN"/>
              <a:t>，而如果表示为文字方式最为恰当，则用编程语言。</a:t>
            </a:r>
          </a:p>
          <a:p>
            <a:pPr eaLnBrk="1" hangingPunct="1">
              <a:spcBef>
                <a:spcPct val="0"/>
              </a:spcBef>
            </a:pPr>
            <a:r>
              <a:rPr lang="en-US" altLang="zh-CN"/>
              <a:t> </a:t>
            </a:r>
            <a:endParaRPr lang="zh-CN" altLang="zh-CN"/>
          </a:p>
          <a:p>
            <a:pPr eaLnBrk="1" hangingPunct="1">
              <a:spcBef>
                <a:spcPct val="0"/>
              </a:spcBef>
            </a:pPr>
            <a:r>
              <a:rPr lang="en-US" altLang="zh-CN" b="1"/>
              <a:t>UML</a:t>
            </a:r>
            <a:r>
              <a:rPr lang="zh-CN" altLang="zh-CN" b="1"/>
              <a:t>是一种用于文档化的语言</a:t>
            </a:r>
            <a:endParaRPr lang="zh-CN" altLang="zh-CN"/>
          </a:p>
          <a:p>
            <a:pPr eaLnBrk="1" hangingPunct="1">
              <a:spcBef>
                <a:spcPct val="0"/>
              </a:spcBef>
            </a:pPr>
            <a:r>
              <a:rPr lang="en-US" altLang="zh-CN"/>
              <a:t>UML</a:t>
            </a:r>
            <a:r>
              <a:rPr lang="zh-CN" altLang="zh-CN"/>
              <a:t>适于建立系统结构及其所有细节的文档。</a:t>
            </a:r>
            <a:r>
              <a:rPr lang="en-US" altLang="zh-CN"/>
              <a:t>UML</a:t>
            </a:r>
            <a:r>
              <a:rPr lang="zh-CN" altLang="zh-CN"/>
              <a:t>还提供了用于表达需求和用于测试的语言。此外，</a:t>
            </a:r>
            <a:r>
              <a:rPr lang="en-US" altLang="zh-CN"/>
              <a:t>UML</a:t>
            </a:r>
            <a:r>
              <a:rPr lang="zh-CN" altLang="zh-CN"/>
              <a:t>提供了对项目计划活动和发布管理活动进行建模的语言</a:t>
            </a:r>
          </a:p>
          <a:p>
            <a:pPr eaLnBrk="1" hangingPunct="1">
              <a:spcBef>
                <a:spcPct val="0"/>
              </a:spcBef>
            </a:pPr>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FB4179-0C83-4614-B351-82CC741D18AE}" type="slidenum">
              <a:rPr lang="zh-CN" altLang="en-US"/>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《UML</a:t>
            </a:r>
            <a:r>
              <a:rPr lang="zh-CN" altLang="en-US"/>
              <a:t>用户指南</a:t>
            </a:r>
            <a:r>
              <a:rPr lang="en-US" altLang="zh-CN"/>
              <a:t>》</a:t>
            </a:r>
            <a:r>
              <a:rPr lang="zh-CN" altLang="en-US"/>
              <a:t>（第</a:t>
            </a:r>
            <a:r>
              <a:rPr lang="en-US" altLang="zh-CN"/>
              <a:t>2</a:t>
            </a:r>
            <a:r>
              <a:rPr lang="zh-CN" altLang="en-US"/>
              <a:t>版</a:t>
            </a:r>
            <a:r>
              <a:rPr lang="en-US" altLang="zh-CN"/>
              <a:t>·</a:t>
            </a:r>
            <a:r>
              <a:rPr lang="zh-CN" altLang="en-US"/>
              <a:t>修订版） </a:t>
            </a:r>
            <a:r>
              <a:rPr lang="en-US" altLang="zh-CN"/>
              <a:t>P2</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zh-CN"/>
              <a:t>《UML</a:t>
            </a:r>
            <a:r>
              <a:rPr lang="zh-CN" altLang="en-US"/>
              <a:t>用户指南</a:t>
            </a:r>
            <a:r>
              <a:rPr lang="en-US" altLang="zh-CN"/>
              <a:t>》</a:t>
            </a:r>
            <a:r>
              <a:rPr lang="zh-CN" altLang="en-US"/>
              <a:t>（第</a:t>
            </a:r>
            <a:r>
              <a:rPr lang="en-US" altLang="zh-CN"/>
              <a:t>2</a:t>
            </a:r>
            <a:r>
              <a:rPr lang="zh-CN" altLang="en-US"/>
              <a:t>版</a:t>
            </a:r>
            <a:r>
              <a:rPr lang="en-US" altLang="zh-CN"/>
              <a:t>·</a:t>
            </a:r>
            <a:r>
              <a:rPr lang="zh-CN" altLang="en-US"/>
              <a:t>修订版） </a:t>
            </a:r>
            <a:r>
              <a:rPr lang="en-US" altLang="zh-CN"/>
              <a:t>P7</a:t>
            </a:r>
          </a:p>
          <a:p>
            <a:pPr eaLnBrk="1" hangingPunct="1">
              <a:spcBef>
                <a:spcPct val="0"/>
              </a:spcBef>
            </a:pPr>
            <a:r>
              <a:rPr lang="zh-CN" altLang="en-US"/>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509C0F6-7FDA-40F0-9A4A-23FD11B72ECF}" type="datetime1">
              <a:rPr lang="zh-CN" altLang="en-US"/>
              <a:t>2018/10/15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B7FDF70-06FF-49CE-B176-867A5F38C38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68F2714-B8C5-47F8-99C8-2EA443AA7C1A}" type="datetime1">
              <a:rPr lang="zh-CN" altLang="en-US"/>
              <a:t>2018/10/15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AE2D92-8315-460C-9EA0-2270F9A6386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7DD15A9-2012-4E7C-A1BC-314D0FFDD5FC}" type="datetime1">
              <a:rPr lang="zh-CN" altLang="en-US"/>
              <a:t>2018/10/15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B58E5CE-BD74-4688-BEA7-AFFE50A2627D}"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F5DB3A5-276E-4B0F-9F8F-3C21330568B0}" type="datetime1">
              <a:rPr lang="zh-CN" altLang="en-US"/>
              <a:t>2018/10/15</a:t>
            </a:fld>
            <a:endParaRPr lang="zh-CN" altLang="zh-CN"/>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8C439C0F-CA59-45C1-A394-9A266782961A}" type="slidenum">
              <a:rPr lang="zh-CN" altLang="en-US"/>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19374DC-7E2C-44D4-AAEB-0A092D74671C}" type="datetime1">
              <a:rPr lang="zh-CN" altLang="en-US"/>
              <a:t>2018/10/15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C46B056-AECD-4FAF-B7AB-85140168F5A5}"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F5D3C2B-2167-4774-9EE1-F2DE2EE73076}" type="datetime1">
              <a:rPr lang="zh-CN" altLang="en-US"/>
              <a:t>2018/10/15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564AC5-9224-489F-ADCF-323625E2F54E}"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918C252-D10C-47C0-80A6-3DFA84CCCF46}" type="datetime1">
              <a:rPr lang="zh-CN" altLang="en-US"/>
              <a:t>2018/10/15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1F8D7B9-4242-430B-BE82-06BE010F44D0}"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69B07B1-0E4B-4F0B-9658-7096230C0840}" type="datetime1">
              <a:rPr lang="zh-CN" altLang="en-US"/>
              <a:t>2018/10/15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CA694479-0949-4091-83D0-FDCB1D3745FF}"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CD24D81-299D-4D08-8F4B-C51BF02DBF87}" type="datetime1">
              <a:rPr lang="zh-CN" altLang="en-US"/>
              <a:t>2018/10/15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8814CB1-4694-4649-9A71-49A7C54AA37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BB17028-14E2-4A43-B7CD-4F9285A61A22}" type="datetime1">
              <a:rPr lang="zh-CN" altLang="en-US"/>
              <a:t>2018/10/15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9FB4696-D3D6-44C1-B595-2F1718F881CB}"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8EDD9EC-346A-4450-9548-BA9E9067DD5C}" type="datetime1">
              <a:rPr lang="zh-CN" altLang="en-US"/>
              <a:t>2018/10/15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E42E824-7419-4D13-BC10-90F19C6AAC83}"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71495E5-9540-4E35-BFAF-1818C53B4A84}" type="datetime1">
              <a:rPr lang="zh-CN" altLang="en-US"/>
              <a:t>2018/10/15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DAED5DD-2E1C-424C-A74D-0DC8155DE3E4}"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DEE5BA4-4EEF-4B78-A770-8A885300FB01}" type="datetime1">
              <a:rPr lang="zh-CN" altLang="en-US"/>
              <a:t>2018/10/15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EEFB2871-0219-4539-AA70-F0EC06D4680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14.xml"/><Relationship Id="rId7" Type="http://schemas.openxmlformats.org/officeDocument/2006/relationships/slide" Target="slide6.xml"/><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jpeg"/><Relationship Id="rId11" Type="http://schemas.openxmlformats.org/officeDocument/2006/relationships/slide" Target="slide23.xml"/><Relationship Id="rId5" Type="http://schemas.openxmlformats.org/officeDocument/2006/relationships/slide" Target="slide12.xml"/><Relationship Id="rId10" Type="http://schemas.openxmlformats.org/officeDocument/2006/relationships/slide" Target="slide22.xml"/><Relationship Id="rId4" Type="http://schemas.openxmlformats.org/officeDocument/2006/relationships/slide" Target="slide41.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6.xml"/><Relationship Id="rId7" Type="http://schemas.openxmlformats.org/officeDocument/2006/relationships/slide" Target="slide51.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48.xml"/><Relationship Id="rId5" Type="http://schemas.openxmlformats.org/officeDocument/2006/relationships/slide" Target="slide49.xml"/><Relationship Id="rId4" Type="http://schemas.openxmlformats.org/officeDocument/2006/relationships/slide" Target="slide50.xml"/><Relationship Id="rId9"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6.xml"/><Relationship Id="rId7" Type="http://schemas.openxmlformats.org/officeDocument/2006/relationships/slide" Target="slide57.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53.xml"/><Relationship Id="rId5" Type="http://schemas.openxmlformats.org/officeDocument/2006/relationships/slide" Target="slide54.xml"/><Relationship Id="rId4" Type="http://schemas.openxmlformats.org/officeDocument/2006/relationships/slide" Target="slide55.xml"/><Relationship Id="rId9"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jpeg"/><Relationship Id="rId7" Type="http://schemas.openxmlformats.org/officeDocument/2006/relationships/slide" Target="slide65.xml"/><Relationship Id="rId12" Type="http://schemas.openxmlformats.org/officeDocument/2006/relationships/slide" Target="slide71.xml"/><Relationship Id="rId2" Type="http://schemas.openxmlformats.org/officeDocument/2006/relationships/slide" Target="slide64.xml"/><Relationship Id="rId1" Type="http://schemas.openxmlformats.org/officeDocument/2006/relationships/slideLayout" Target="../slideLayouts/slideLayout12.xml"/><Relationship Id="rId6" Type="http://schemas.openxmlformats.org/officeDocument/2006/relationships/slide" Target="slide62.xml"/><Relationship Id="rId11" Type="http://schemas.openxmlformats.org/officeDocument/2006/relationships/slide" Target="slide67.xml"/><Relationship Id="rId5" Type="http://schemas.openxmlformats.org/officeDocument/2006/relationships/slide" Target="slide63.xml"/><Relationship Id="rId10" Type="http://schemas.openxmlformats.org/officeDocument/2006/relationships/image" Target="../media/image2.jpeg"/><Relationship Id="rId4" Type="http://schemas.openxmlformats.org/officeDocument/2006/relationships/slide" Target="slide59.xml"/><Relationship Id="rId9" Type="http://schemas.openxmlformats.org/officeDocument/2006/relationships/slide" Target="slide69.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image" Target="../media/image2.jpeg"/><Relationship Id="rId4" Type="http://schemas.openxmlformats.org/officeDocument/2006/relationships/image" Target="../media/image36.jpe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www.uml.org/what-is-uml.htm,2016/7" TargetMode="External"/><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p:nvPr/>
        </p:nvGrpSpPr>
        <p:grpSpPr bwMode="auto">
          <a:xfrm>
            <a:off x="0" y="6734175"/>
            <a:ext cx="12192000" cy="138113"/>
            <a:chOff x="0" y="0"/>
            <a:chExt cx="12231884" cy="334101"/>
          </a:xfrm>
        </p:grpSpPr>
        <p:sp>
          <p:nvSpPr>
            <p:cNvPr id="3084"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5"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6"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7"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8"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5" name="任意多边形 3"/>
          <p:cNvSpPr>
            <a:spLocks noChangeArrowheads="1"/>
          </p:cNvSpPr>
          <p:nvPr/>
        </p:nvSpPr>
        <p:spPr bwMode="auto">
          <a:xfrm rot="-89278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3076" name="矩形 4"/>
          <p:cNvSpPr>
            <a:spLocks noChangeArrowheads="1"/>
          </p:cNvSpPr>
          <p:nvPr/>
        </p:nvSpPr>
        <p:spPr bwMode="auto">
          <a:xfrm>
            <a:off x="1333500" y="1374775"/>
            <a:ext cx="56753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6500"/>
              </a:lnSpc>
            </a:pPr>
            <a:r>
              <a:rPr lang="zh-CN" altLang="en-US" sz="6600" b="1">
                <a:solidFill>
                  <a:srgbClr val="2E3740"/>
                </a:solidFill>
                <a:sym typeface="宋体" panose="02010600030101010101" pitchFamily="2" charset="-122"/>
              </a:rPr>
              <a:t>翻转课堂</a:t>
            </a:r>
            <a:r>
              <a:rPr lang="en-US" altLang="zh-CN" sz="6600" b="1">
                <a:solidFill>
                  <a:srgbClr val="2E3740"/>
                </a:solidFill>
                <a:sym typeface="宋体" panose="02010600030101010101" pitchFamily="2" charset="-122"/>
              </a:rPr>
              <a:t>PPT</a:t>
            </a:r>
          </a:p>
          <a:p>
            <a:pPr eaLnBrk="1" hangingPunct="1">
              <a:lnSpc>
                <a:spcPts val="6500"/>
              </a:lnSpc>
            </a:pPr>
            <a:r>
              <a:rPr lang="en-US" altLang="zh-CN" sz="6600" b="1">
                <a:solidFill>
                  <a:srgbClr val="2E3740"/>
                </a:solidFill>
                <a:sym typeface="宋体" panose="02010600030101010101" pitchFamily="2" charset="-122"/>
              </a:rPr>
              <a:t>UML</a:t>
            </a:r>
            <a:r>
              <a:rPr lang="zh-CN" altLang="en-US" sz="6600" b="1">
                <a:solidFill>
                  <a:srgbClr val="2E3740"/>
                </a:solidFill>
                <a:sym typeface="宋体" panose="02010600030101010101" pitchFamily="2" charset="-122"/>
              </a:rPr>
              <a:t>概述</a:t>
            </a:r>
          </a:p>
        </p:txBody>
      </p:sp>
      <p:sp>
        <p:nvSpPr>
          <p:cNvPr id="3077" name="矩形 5"/>
          <p:cNvSpPr>
            <a:spLocks noChangeArrowheads="1"/>
          </p:cNvSpPr>
          <p:nvPr/>
        </p:nvSpPr>
        <p:spPr bwMode="auto">
          <a:xfrm>
            <a:off x="1333500" y="3533775"/>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2E3740"/>
                </a:solidFill>
                <a:sym typeface="宋体" panose="02010600030101010101" pitchFamily="2" charset="-122"/>
              </a:rPr>
              <a:t>PRD2018-G03</a:t>
            </a:r>
            <a:endParaRPr lang="zh-CN" altLang="en-US" sz="2000" b="1">
              <a:solidFill>
                <a:srgbClr val="2E3740"/>
              </a:solidFill>
              <a:sym typeface="宋体" panose="02010600030101010101" pitchFamily="2" charset="-122"/>
            </a:endParaRPr>
          </a:p>
        </p:txBody>
      </p:sp>
      <p:sp>
        <p:nvSpPr>
          <p:cNvPr id="3078" name="矩形 6"/>
          <p:cNvSpPr>
            <a:spLocks noChangeArrowheads="1"/>
          </p:cNvSpPr>
          <p:nvPr/>
        </p:nvSpPr>
        <p:spPr bwMode="auto">
          <a:xfrm>
            <a:off x="1338263" y="3835400"/>
            <a:ext cx="319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Arial" panose="020B0604020202020204" pitchFamily="34" charset="0"/>
              </a:rPr>
              <a:t>本</a:t>
            </a:r>
            <a:r>
              <a:rPr lang="en-US" altLang="zh-CN">
                <a:latin typeface="Arial" panose="020B0604020202020204" pitchFamily="34" charset="0"/>
              </a:rPr>
              <a:t>PPT</a:t>
            </a:r>
            <a:r>
              <a:rPr lang="zh-CN" altLang="en-US">
                <a:latin typeface="Arial" panose="020B0604020202020204" pitchFamily="34" charset="0"/>
              </a:rPr>
              <a:t>将介绍</a:t>
            </a:r>
            <a:r>
              <a:rPr lang="en-US" altLang="zh-CN">
                <a:latin typeface="Arial" panose="020B0604020202020204" pitchFamily="34" charset="0"/>
              </a:rPr>
              <a:t>UML</a:t>
            </a:r>
            <a:r>
              <a:rPr lang="zh-CN" altLang="en-US">
                <a:latin typeface="Arial" panose="020B0604020202020204" pitchFamily="34" charset="0"/>
              </a:rPr>
              <a:t>的相关概念</a:t>
            </a:r>
          </a:p>
        </p:txBody>
      </p:sp>
      <p:sp>
        <p:nvSpPr>
          <p:cNvPr id="3079" name="矩形 7"/>
          <p:cNvSpPr>
            <a:spLocks noChangeArrowheads="1"/>
          </p:cNvSpPr>
          <p:nvPr/>
        </p:nvSpPr>
        <p:spPr bwMode="auto">
          <a:xfrm>
            <a:off x="7261225" y="5202238"/>
            <a:ext cx="159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26B7CC"/>
                </a:solidFill>
                <a:sym typeface="Calibri" panose="020F0502020204030204" pitchFamily="34" charset="0"/>
              </a:rPr>
              <a:t>Oct.17</a:t>
            </a:r>
            <a:r>
              <a:rPr lang="en-US" altLang="zh-CN" sz="2000" baseline="30000">
                <a:solidFill>
                  <a:srgbClr val="26B7CC"/>
                </a:solidFill>
                <a:sym typeface="Calibri" panose="020F0502020204030204" pitchFamily="34" charset="0"/>
              </a:rPr>
              <a:t>th</a:t>
            </a:r>
            <a:r>
              <a:rPr lang="en-US" altLang="zh-CN" sz="2000">
                <a:solidFill>
                  <a:srgbClr val="26B7CC"/>
                </a:solidFill>
                <a:sym typeface="Calibri" panose="020F0502020204030204" pitchFamily="34" charset="0"/>
              </a:rPr>
              <a:t> 2018</a:t>
            </a:r>
            <a:endParaRPr lang="zh-CN" altLang="en-US" sz="2000" b="1">
              <a:solidFill>
                <a:srgbClr val="26B7CC"/>
              </a:solidFill>
              <a:sym typeface="宋体" panose="02010600030101010101" pitchFamily="2" charset="-122"/>
            </a:endParaRPr>
          </a:p>
        </p:txBody>
      </p:sp>
      <p:sp>
        <p:nvSpPr>
          <p:cNvPr id="3080" name="文本框 1"/>
          <p:cNvSpPr txBox="1">
            <a:spLocks noChangeArrowheads="1"/>
          </p:cNvSpPr>
          <p:nvPr/>
        </p:nvSpPr>
        <p:spPr bwMode="auto">
          <a:xfrm>
            <a:off x="9097963" y="3933825"/>
            <a:ext cx="2316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组长：沈启航</a:t>
            </a:r>
            <a:endParaRPr lang="en-US" altLang="zh-CN"/>
          </a:p>
          <a:p>
            <a:pPr eaLnBrk="1" hangingPunct="1"/>
            <a:r>
              <a:rPr lang="zh-CN" altLang="en-US"/>
              <a:t>组员：叶柏成 杨以恒</a:t>
            </a:r>
            <a:endParaRPr lang="en-US" altLang="zh-CN"/>
          </a:p>
          <a:p>
            <a:pPr eaLnBrk="1" hangingPunct="1"/>
            <a:r>
              <a:rPr lang="en-US" altLang="zh-CN"/>
              <a:t>             </a:t>
            </a:r>
            <a:r>
              <a:rPr lang="zh-CN" altLang="en-US"/>
              <a:t>徐哲远 骆佳俊</a:t>
            </a:r>
          </a:p>
        </p:txBody>
      </p:sp>
      <p:sp>
        <p:nvSpPr>
          <p:cNvPr id="3" name="日期占位符 2"/>
          <p:cNvSpPr>
            <a:spLocks noGrp="1"/>
          </p:cNvSpPr>
          <p:nvPr>
            <p:ph type="dt" sz="quarter" idx="10"/>
          </p:nvPr>
        </p:nvSpPr>
        <p:spPr/>
        <p:txBody>
          <a:bodyPr/>
          <a:lstStyle/>
          <a:p>
            <a:pPr>
              <a:defRPr/>
            </a:pPr>
            <a:fld id="{1FD23B0E-331A-4B26-96CA-DE9199DB526B}" type="datetime1">
              <a:rPr lang="zh-CN" altLang="en-US"/>
              <a:t>2018/10/15</a:t>
            </a:fld>
            <a:endParaRPr lang="zh-CN" altLang="zh-CN"/>
          </a:p>
        </p:txBody>
      </p:sp>
      <p:sp>
        <p:nvSpPr>
          <p:cNvPr id="308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9C397D-BD4D-4F58-AC43-FCAA99C639A3}" type="slidenum">
              <a:rPr lang="zh-CN" altLang="en-US">
                <a:solidFill>
                  <a:srgbClr val="898989"/>
                </a:solidFill>
              </a:rPr>
              <a:t>1</a:t>
            </a:fld>
            <a:endParaRPr lang="zh-CN" altLang="en-US" sz="1800"/>
          </a:p>
        </p:txBody>
      </p:sp>
      <p:pic>
        <p:nvPicPr>
          <p:cNvPr id="308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p:nvPr/>
        </p:nvGrpSpPr>
        <p:grpSpPr bwMode="auto">
          <a:xfrm>
            <a:off x="0" y="6734175"/>
            <a:ext cx="12192000" cy="138113"/>
            <a:chOff x="0" y="0"/>
            <a:chExt cx="12231884" cy="334101"/>
          </a:xfrm>
        </p:grpSpPr>
        <p:sp>
          <p:nvSpPr>
            <p:cNvPr id="1229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30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30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2292"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12293" name="文本框 13"/>
          <p:cNvSpPr txBox="1">
            <a:spLocks noChangeArrowheads="1"/>
          </p:cNvSpPr>
          <p:nvPr/>
        </p:nvSpPr>
        <p:spPr bwMode="auto">
          <a:xfrm>
            <a:off x="800100" y="766763"/>
            <a:ext cx="10833100" cy="59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UML</a:t>
            </a:r>
            <a:r>
              <a:rPr lang="zh-CN" altLang="en-US" sz="2800" b="1">
                <a:solidFill>
                  <a:schemeClr val="tx2"/>
                </a:solidFill>
                <a:latin typeface="Arial" panose="020B0604020202020204" pitchFamily="34" charset="0"/>
                <a:sym typeface="Calibri" panose="020F0502020204030204" pitchFamily="34" charset="0"/>
              </a:rPr>
              <a:t>的概念包括了</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语义（</a:t>
            </a:r>
            <a:r>
              <a:rPr lang="en-US" altLang="zh-CN" sz="2800" b="1">
                <a:solidFill>
                  <a:schemeClr val="tx2"/>
                </a:solidFill>
                <a:latin typeface="Arial" panose="020B0604020202020204" pitchFamily="34" charset="0"/>
                <a:sym typeface="Calibri" panose="020F0502020204030204" pitchFamily="34" charset="0"/>
              </a:rPr>
              <a:t>Semantics</a:t>
            </a:r>
            <a:r>
              <a:rPr lang="zh-CN" altLang="en-US" sz="2800" b="1">
                <a:solidFill>
                  <a:schemeClr val="tx2"/>
                </a:solidFill>
                <a:latin typeface="Arial" panose="020B0604020202020204" pitchFamily="34" charset="0"/>
                <a:sym typeface="Calibri" panose="020F0502020204030204" pitchFamily="34" charset="0"/>
              </a:rPr>
              <a:t>）和</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表示       符（</a:t>
            </a:r>
            <a:r>
              <a:rPr lang="en-US" altLang="zh-CN" sz="2800" b="1">
                <a:solidFill>
                  <a:schemeClr val="tx2"/>
                </a:solidFill>
                <a:latin typeface="Arial" panose="020B0604020202020204" pitchFamily="34" charset="0"/>
                <a:sym typeface="Calibri" panose="020F0502020204030204" pitchFamily="34" charset="0"/>
              </a:rPr>
              <a:t>Notation</a:t>
            </a:r>
            <a:r>
              <a:rPr lang="zh-CN" altLang="en-US" sz="2800" b="1">
                <a:solidFill>
                  <a:schemeClr val="tx2"/>
                </a:solidFill>
                <a:latin typeface="Arial" panose="020B0604020202020204" pitchFamily="34" charset="0"/>
                <a:sym typeface="Calibri" panose="020F0502020204030204" pitchFamily="34" charset="0"/>
              </a:rPr>
              <a:t>）两个部分。</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语义定义了静态模型和动态模型。静态模型强调系统的对象结构，如对象的类、接口、属性和关系；动态模型关注的是系统对象的行为动作，如对象的方法、交互、协作和状态。</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表示符为开发者或开发工具使用这些图形符号和文本语法为系统建模提供了标准。在</a:t>
            </a:r>
            <a:r>
              <a:rPr lang="en-US" altLang="zh-CN" sz="2800" b="1">
                <a:solidFill>
                  <a:schemeClr val="tx2"/>
                </a:solidFill>
                <a:latin typeface="Arial" panose="020B0604020202020204" pitchFamily="34" charset="0"/>
                <a:sym typeface="Calibri" panose="020F0502020204030204" pitchFamily="34" charset="0"/>
              </a:rPr>
              <a:t>UML1.x</a:t>
            </a:r>
            <a:r>
              <a:rPr lang="zh-CN" altLang="en-US" sz="2800" b="1">
                <a:solidFill>
                  <a:schemeClr val="tx2"/>
                </a:solidFill>
                <a:latin typeface="Arial" panose="020B0604020202020204" pitchFamily="34" charset="0"/>
                <a:sym typeface="Calibri" panose="020F0502020204030204" pitchFamily="34" charset="0"/>
              </a:rPr>
              <a:t>的版本中，重要内容由</a:t>
            </a:r>
            <a:r>
              <a:rPr lang="en-US" altLang="zh-CN" sz="2800" b="1">
                <a:solidFill>
                  <a:schemeClr val="tx2"/>
                </a:solidFill>
                <a:latin typeface="Arial" panose="020B0604020202020204" pitchFamily="34" charset="0"/>
                <a:sym typeface="Calibri" panose="020F0502020204030204" pitchFamily="34" charset="0"/>
              </a:rPr>
              <a:t>9</a:t>
            </a:r>
            <a:r>
              <a:rPr lang="zh-CN" altLang="en-US" sz="2800" b="1">
                <a:solidFill>
                  <a:schemeClr val="tx2"/>
                </a:solidFill>
                <a:latin typeface="Arial" panose="020B0604020202020204" pitchFamily="34" charset="0"/>
                <a:sym typeface="Calibri" panose="020F0502020204030204" pitchFamily="34" charset="0"/>
              </a:rPr>
              <a:t>种图来定义，包括用例图、类图、对象图、状态图、构件图、部署图、协作图、交互序列图、活动图。而在</a:t>
            </a:r>
            <a:r>
              <a:rPr lang="en-US" altLang="zh-CN" sz="2800" b="1">
                <a:solidFill>
                  <a:schemeClr val="tx2"/>
                </a:solidFill>
                <a:latin typeface="Arial" panose="020B0604020202020204" pitchFamily="34" charset="0"/>
                <a:sym typeface="Calibri" panose="020F0502020204030204" pitchFamily="34" charset="0"/>
              </a:rPr>
              <a:t>UML2.0</a:t>
            </a:r>
            <a:r>
              <a:rPr lang="zh-CN" altLang="en-US" sz="2800" b="1">
                <a:solidFill>
                  <a:schemeClr val="tx2"/>
                </a:solidFill>
                <a:latin typeface="Arial" panose="020B0604020202020204" pitchFamily="34" charset="0"/>
                <a:sym typeface="Calibri" panose="020F0502020204030204" pitchFamily="34" charset="0"/>
              </a:rPr>
              <a:t>中又新增了</a:t>
            </a:r>
            <a:r>
              <a:rPr lang="en-US" altLang="zh-CN" sz="2800" b="1">
                <a:solidFill>
                  <a:schemeClr val="tx2"/>
                </a:solidFill>
                <a:latin typeface="Arial" panose="020B0604020202020204" pitchFamily="34" charset="0"/>
                <a:sym typeface="Calibri" panose="020F0502020204030204" pitchFamily="34" charset="0"/>
              </a:rPr>
              <a:t>4</a:t>
            </a:r>
            <a:r>
              <a:rPr lang="zh-CN" altLang="en-US" sz="2800" b="1">
                <a:solidFill>
                  <a:schemeClr val="tx2"/>
                </a:solidFill>
                <a:latin typeface="Arial" panose="020B0604020202020204" pitchFamily="34" charset="0"/>
                <a:sym typeface="Calibri" panose="020F0502020204030204" pitchFamily="34" charset="0"/>
              </a:rPr>
              <a:t>种图，包括包图、结构组合图、交互概念图、时间图。</a:t>
            </a:r>
          </a:p>
        </p:txBody>
      </p:sp>
      <p:sp>
        <p:nvSpPr>
          <p:cNvPr id="2" name="日期占位符 1"/>
          <p:cNvSpPr>
            <a:spLocks noGrp="1"/>
          </p:cNvSpPr>
          <p:nvPr>
            <p:ph type="dt" sz="quarter" idx="10"/>
          </p:nvPr>
        </p:nvSpPr>
        <p:spPr/>
        <p:txBody>
          <a:bodyPr/>
          <a:lstStyle/>
          <a:p>
            <a:pPr>
              <a:defRPr/>
            </a:pPr>
            <a:fld id="{F2270708-04FA-4CD5-94EF-125522654282}" type="datetime1">
              <a:rPr lang="zh-CN" altLang="en-US"/>
              <a:t>2018/10/15</a:t>
            </a:fld>
            <a:endParaRPr lang="zh-CN" altLang="zh-CN"/>
          </a:p>
        </p:txBody>
      </p:sp>
      <p:sp>
        <p:nvSpPr>
          <p:cNvPr id="1229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315AB0-BD3F-465B-B07F-00FE8D642B8E}" type="slidenum">
              <a:rPr lang="zh-CN" altLang="en-US">
                <a:solidFill>
                  <a:srgbClr val="898989"/>
                </a:solidFill>
              </a:rPr>
              <a:t>10</a:t>
            </a:fld>
            <a:endParaRPr lang="zh-CN" altLang="en-US" sz="1800"/>
          </a:p>
        </p:txBody>
      </p:sp>
      <p:pic>
        <p:nvPicPr>
          <p:cNvPr id="1229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4"/>
          <p:cNvGrpSpPr/>
          <p:nvPr/>
        </p:nvGrpSpPr>
        <p:grpSpPr bwMode="auto">
          <a:xfrm>
            <a:off x="0" y="6734175"/>
            <a:ext cx="12192000" cy="138113"/>
            <a:chOff x="0" y="0"/>
            <a:chExt cx="12231884" cy="334101"/>
          </a:xfrm>
        </p:grpSpPr>
        <p:sp>
          <p:nvSpPr>
            <p:cNvPr id="13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3315" name="Group 11"/>
          <p:cNvGrpSpPr/>
          <p:nvPr/>
        </p:nvGrpSpPr>
        <p:grpSpPr bwMode="auto">
          <a:xfrm>
            <a:off x="1949450" y="1265238"/>
            <a:ext cx="8077200" cy="4327525"/>
            <a:chOff x="0" y="0"/>
            <a:chExt cx="4349805" cy="2330451"/>
          </a:xfrm>
        </p:grpSpPr>
        <p:sp>
          <p:nvSpPr>
            <p:cNvPr id="1332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332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1331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482975" y="2341563"/>
            <a:ext cx="4989513"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02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的诞生历史</a:t>
            </a:r>
          </a:p>
        </p:txBody>
      </p:sp>
      <p:sp>
        <p:nvSpPr>
          <p:cNvPr id="2" name="日期占位符 1"/>
          <p:cNvSpPr>
            <a:spLocks noGrp="1"/>
          </p:cNvSpPr>
          <p:nvPr>
            <p:ph type="dt" sz="quarter" idx="10"/>
          </p:nvPr>
        </p:nvSpPr>
        <p:spPr/>
        <p:txBody>
          <a:bodyPr/>
          <a:lstStyle/>
          <a:p>
            <a:pPr>
              <a:defRPr/>
            </a:pPr>
            <a:fld id="{55F95464-1172-4D67-98AC-FF5A5D29A472}" type="datetime1">
              <a:rPr lang="zh-CN" altLang="en-US"/>
              <a:t>2018/10/15</a:t>
            </a:fld>
            <a:endParaRPr lang="zh-CN" altLang="zh-CN"/>
          </a:p>
        </p:txBody>
      </p:sp>
      <p:sp>
        <p:nvSpPr>
          <p:cNvPr id="1331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080FA6-533A-4A27-BE64-914E27BAC903}" type="slidenum">
              <a:rPr lang="zh-CN" altLang="en-US">
                <a:solidFill>
                  <a:srgbClr val="898989"/>
                </a:solidFill>
              </a:rPr>
              <a:t>11</a:t>
            </a:fld>
            <a:endParaRPr lang="zh-CN" altLang="en-US" sz="1800"/>
          </a:p>
        </p:txBody>
      </p:sp>
      <p:pic>
        <p:nvPicPr>
          <p:cNvPr id="1332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p:nvPr/>
        </p:nvGrpSpPr>
        <p:grpSpPr bwMode="auto">
          <a:xfrm>
            <a:off x="0" y="6734175"/>
            <a:ext cx="12192000" cy="138113"/>
            <a:chOff x="0" y="0"/>
            <a:chExt cx="12231884" cy="334101"/>
          </a:xfrm>
        </p:grpSpPr>
        <p:sp>
          <p:nvSpPr>
            <p:cNvPr id="1434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4340"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en-US" sz="2800" b="1">
                <a:solidFill>
                  <a:schemeClr val="bg1"/>
                </a:solidFill>
                <a:sym typeface="Calibri" panose="020F0502020204030204" pitchFamily="34" charset="0"/>
              </a:rPr>
              <a:t>为什么会有</a:t>
            </a:r>
            <a:r>
              <a:rPr lang="en-US" altLang="zh-CN" sz="2800"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sp>
        <p:nvSpPr>
          <p:cNvPr id="14341" name="文本框 1"/>
          <p:cNvSpPr txBox="1">
            <a:spLocks noChangeArrowheads="1"/>
          </p:cNvSpPr>
          <p:nvPr/>
        </p:nvSpPr>
        <p:spPr bwMode="auto">
          <a:xfrm>
            <a:off x="574675" y="1162050"/>
            <a:ext cx="1106646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tx2"/>
                </a:solidFill>
                <a:latin typeface="Arial" panose="020B0604020202020204" pitchFamily="34" charset="0"/>
                <a:sym typeface="Calibri" panose="020F050202020403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sz="2800" b="1">
              <a:solidFill>
                <a:schemeClr val="tx2"/>
              </a:solidFill>
              <a:latin typeface="Arial" panose="020B0604020202020204" pitchFamily="34" charset="0"/>
              <a:sym typeface="Calibri" panose="020F0502020204030204" pitchFamily="34" charset="0"/>
            </a:endParaRPr>
          </a:p>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tx2"/>
                </a:solidFill>
                <a:latin typeface="Arial" panose="020B0604020202020204" pitchFamily="34" charset="0"/>
                <a:sym typeface="Calibri" panose="020F050202020403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sz="2800" b="1">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B92452A3-0A91-4215-8BD2-8B17A7C15FB2}" type="datetime1">
              <a:rPr lang="zh-CN" altLang="en-US"/>
              <a:t>2018/10/15</a:t>
            </a:fld>
            <a:endParaRPr lang="zh-CN" altLang="zh-CN"/>
          </a:p>
        </p:txBody>
      </p:sp>
      <p:sp>
        <p:nvSpPr>
          <p:cNvPr id="1434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AD8C6B8-BFCB-43A2-B76E-BBF54B1BFF43}" type="slidenum">
              <a:rPr lang="zh-CN" altLang="en-US">
                <a:solidFill>
                  <a:srgbClr val="898989"/>
                </a:solidFill>
              </a:rPr>
              <a:t>12</a:t>
            </a:fld>
            <a:endParaRPr lang="zh-CN" altLang="en-US" sz="1800"/>
          </a:p>
        </p:txBody>
      </p:sp>
      <p:pic>
        <p:nvPicPr>
          <p:cNvPr id="14344"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横卷形 1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p:nvPr/>
        </p:nvGrpSpPr>
        <p:grpSpPr bwMode="auto">
          <a:xfrm>
            <a:off x="0" y="6734175"/>
            <a:ext cx="12192000" cy="138113"/>
            <a:chOff x="0" y="0"/>
            <a:chExt cx="12231884" cy="334101"/>
          </a:xfrm>
        </p:grpSpPr>
        <p:sp>
          <p:nvSpPr>
            <p:cNvPr id="1537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5364"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en-US" sz="2800" b="1">
                <a:solidFill>
                  <a:schemeClr val="bg1"/>
                </a:solidFill>
                <a:sym typeface="Calibri" panose="020F0502020204030204" pitchFamily="34" charset="0"/>
              </a:rPr>
              <a:t>为什么会有</a:t>
            </a:r>
            <a:r>
              <a:rPr lang="en-US" altLang="zh-CN" sz="2800"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grpSp>
        <p:nvGrpSpPr>
          <p:cNvPr id="15365" name="组合 2"/>
          <p:cNvGrpSpPr/>
          <p:nvPr/>
        </p:nvGrpSpPr>
        <p:grpSpPr bwMode="auto">
          <a:xfrm>
            <a:off x="1466850" y="1566863"/>
            <a:ext cx="9502775" cy="4789487"/>
            <a:chOff x="1466767" y="1567477"/>
            <a:chExt cx="9502775" cy="4789411"/>
          </a:xfrm>
        </p:grpSpPr>
        <p:grpSp>
          <p:nvGrpSpPr>
            <p:cNvPr id="15369" name="组合 1"/>
            <p:cNvGrpSpPr/>
            <p:nvPr/>
          </p:nvGrpSpPr>
          <p:grpSpPr bwMode="auto">
            <a:xfrm>
              <a:off x="1466767" y="1567477"/>
              <a:ext cx="9502775" cy="4789411"/>
              <a:chOff x="1466767" y="1567477"/>
              <a:chExt cx="9502775" cy="4789411"/>
            </a:xfrm>
          </p:grpSpPr>
          <p:sp>
            <p:nvSpPr>
              <p:cNvPr id="15371" name="任意多边形 4"/>
              <p:cNvSpPr>
                <a:spLocks noChangeArrowheads="1"/>
              </p:cNvSpPr>
              <p:nvPr/>
            </p:nvSpPr>
            <p:spPr bwMode="auto">
              <a:xfrm>
                <a:off x="1466767" y="1567477"/>
                <a:ext cx="9502775" cy="4789411"/>
              </a:xfrm>
              <a:custGeom>
                <a:avLst/>
                <a:gdLst>
                  <a:gd name="T0" fmla="*/ 952248609 w 3243492"/>
                  <a:gd name="T1" fmla="*/ 0 h 2240066"/>
                  <a:gd name="T2" fmla="*/ 952248609 w 3243492"/>
                  <a:gd name="T3" fmla="*/ 55390156 h 2240066"/>
                  <a:gd name="T4" fmla="*/ 695845367 w 3243492"/>
                  <a:gd name="T5" fmla="*/ 55390156 h 2240066"/>
                  <a:gd name="T6" fmla="*/ 699386249 w 3243492"/>
                  <a:gd name="T7" fmla="*/ 70322580 h 2240066"/>
                  <a:gd name="T8" fmla="*/ 546080536 w 3243492"/>
                  <a:gd name="T9" fmla="*/ 55390156 h 2240066"/>
                  <a:gd name="T10" fmla="*/ 0 w 3243492"/>
                  <a:gd name="T11" fmla="*/ 55390156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5372"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bg1"/>
                    </a:solidFill>
                    <a:latin typeface="Arial" panose="020B0604020202020204" pitchFamily="34" charset="0"/>
                    <a:sym typeface="Calibri" panose="020F0502020204030204" pitchFamily="34" charset="0"/>
                  </a:rPr>
                  <a:t>现代的软件开发采用面向对象的观点进行建模。按照这种说法，所有软件系统都用对象或类作为其主要构造块。</a:t>
                </a:r>
                <a:endParaRPr lang="en-US" altLang="zh-CN" sz="2800" b="1">
                  <a:solidFill>
                    <a:schemeClr val="bg1"/>
                  </a:solidFill>
                  <a:latin typeface="Arial" panose="020B0604020202020204" pitchFamily="34" charset="0"/>
                  <a:sym typeface="Calibri" panose="020F0502020204030204" pitchFamily="34" charset="0"/>
                </a:endParaRPr>
              </a:p>
            </p:txBody>
          </p:sp>
        </p:grpSp>
        <p:sp>
          <p:nvSpPr>
            <p:cNvPr id="15370"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bg1"/>
                  </a:solidFill>
                  <a:latin typeface="Arial" panose="020B0604020202020204" pitchFamily="34" charset="0"/>
                  <a:sym typeface="Calibri" panose="020F0502020204030204" pitchFamily="34" charset="0"/>
                </a:rPr>
                <a:t>对面向对象系统进行可视化、详述、构造和文档化正是统一建模语言（</a:t>
              </a: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）的目的。</a:t>
              </a:r>
              <a:endParaRPr lang="en-US" altLang="zh-CN" sz="2800" b="1">
                <a:solidFill>
                  <a:schemeClr val="bg1"/>
                </a:solidFill>
                <a:latin typeface="Arial" panose="020B0604020202020204" pitchFamily="34" charset="0"/>
                <a:sym typeface="Calibri" panose="020F0502020204030204" pitchFamily="34" charset="0"/>
              </a:endParaRPr>
            </a:p>
          </p:txBody>
        </p:sp>
      </p:grpSp>
      <p:sp>
        <p:nvSpPr>
          <p:cNvPr id="4" name="日期占位符 3"/>
          <p:cNvSpPr>
            <a:spLocks noGrp="1"/>
          </p:cNvSpPr>
          <p:nvPr>
            <p:ph type="dt" sz="quarter" idx="10"/>
          </p:nvPr>
        </p:nvSpPr>
        <p:spPr/>
        <p:txBody>
          <a:bodyPr/>
          <a:lstStyle/>
          <a:p>
            <a:pPr>
              <a:defRPr/>
            </a:pPr>
            <a:fld id="{6C6D85D9-AAD0-4EA9-9865-8850EF7F091E}" type="datetime1">
              <a:rPr lang="zh-CN" altLang="en-US"/>
              <a:t>2018/10/15</a:t>
            </a:fld>
            <a:endParaRPr lang="zh-CN" altLang="zh-CN"/>
          </a:p>
        </p:txBody>
      </p:sp>
      <p:sp>
        <p:nvSpPr>
          <p:cNvPr id="1536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891FCE-70D2-41FF-B4D7-1FF60CF52CBC}" type="slidenum">
              <a:rPr lang="zh-CN" altLang="en-US">
                <a:solidFill>
                  <a:srgbClr val="898989"/>
                </a:solidFill>
              </a:rPr>
              <a:t>13</a:t>
            </a:fld>
            <a:endParaRPr lang="zh-CN" altLang="en-US" sz="1800"/>
          </a:p>
        </p:txBody>
      </p:sp>
      <p:pic>
        <p:nvPicPr>
          <p:cNvPr id="1536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p:nvPr/>
        </p:nvGrpSpPr>
        <p:grpSpPr>
          <a:xfrm>
            <a:off x="-785813" y="-1779588"/>
            <a:ext cx="10939463" cy="7556501"/>
            <a:chOff x="-785813" y="-1779588"/>
            <a:chExt cx="10939463" cy="7556501"/>
          </a:xfrm>
        </p:grpSpPr>
        <p:sp>
          <p:nvSpPr>
            <p:cNvPr id="19"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20"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a:solidFill>
                    <a:schemeClr val="bg1"/>
                  </a:solidFill>
                  <a:latin typeface="Arial" panose="020B0604020202020204" pitchFamily="34" charset="0"/>
                  <a:sym typeface="Calibri" panose="020F0502020204030204" pitchFamily="34" charset="0"/>
                </a:rPr>
                <a:t>问题</a:t>
              </a:r>
              <a:r>
                <a:rPr lang="en-US" altLang="zh-CN" sz="4000" b="1" dirty="0">
                  <a:solidFill>
                    <a:schemeClr val="bg1"/>
                  </a:solidFill>
                  <a:latin typeface="Arial" panose="020B0604020202020204" pitchFamily="34" charset="0"/>
                  <a:sym typeface="Calibri" panose="020F0502020204030204" pitchFamily="34" charset="0"/>
                </a:rPr>
                <a:t>1</a:t>
              </a:r>
              <a:r>
                <a:rPr lang="zh-CN" altLang="en-US" sz="4000" b="1" dirty="0">
                  <a:solidFill>
                    <a:schemeClr val="bg1"/>
                  </a:solidFill>
                  <a:latin typeface="Arial" panose="020B0604020202020204" pitchFamily="34" charset="0"/>
                  <a:sym typeface="Calibri" panose="020F0502020204030204" pitchFamily="34" charset="0"/>
                </a:rPr>
                <a:t>：请简述面向对象方法的中心观点？</a:t>
              </a:r>
              <a:endParaRPr lang="en-US" altLang="zh-CN" sz="40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6387" name="Group 4"/>
          <p:cNvGrpSpPr/>
          <p:nvPr/>
        </p:nvGrpSpPr>
        <p:grpSpPr bwMode="auto">
          <a:xfrm>
            <a:off x="0" y="6734175"/>
            <a:ext cx="12192000" cy="138113"/>
            <a:chOff x="0" y="0"/>
            <a:chExt cx="12231884" cy="334101"/>
          </a:xfrm>
        </p:grpSpPr>
        <p:sp>
          <p:nvSpPr>
            <p:cNvPr id="163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6388"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6389" name="文本框 1"/>
          <p:cNvSpPr txBox="1">
            <a:spLocks noChangeArrowheads="1"/>
          </p:cNvSpPr>
          <p:nvPr/>
        </p:nvSpPr>
        <p:spPr bwMode="auto">
          <a:xfrm>
            <a:off x="1617663" y="1162050"/>
            <a:ext cx="8990012" cy="461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dirty="0">
                <a:solidFill>
                  <a:schemeClr val="tx2"/>
                </a:solidFill>
                <a:latin typeface="Arial" panose="020B0604020202020204" pitchFamily="34" charset="0"/>
                <a:sym typeface="Calibri" panose="020F0502020204030204" pitchFamily="34" charset="0"/>
              </a:rPr>
              <a:t>	UML</a:t>
            </a:r>
            <a:r>
              <a:rPr lang="zh-CN" altLang="en-US" sz="2800" b="1" dirty="0">
                <a:solidFill>
                  <a:schemeClr val="tx2"/>
                </a:solidFill>
                <a:latin typeface="Arial" panose="020B0604020202020204" pitchFamily="34" charset="0"/>
                <a:sym typeface="Calibri" panose="020F0502020204030204" pitchFamily="34" charset="0"/>
              </a:rPr>
              <a:t>起源于多种面向对象建模方法。面向对象建模语言最早出现在</a:t>
            </a:r>
            <a:r>
              <a:rPr lang="en-US" altLang="zh-CN" sz="2800" b="1" dirty="0">
                <a:solidFill>
                  <a:schemeClr val="tx2"/>
                </a:solidFill>
                <a:latin typeface="Arial" panose="020B0604020202020204" pitchFamily="34" charset="0"/>
                <a:sym typeface="Calibri" panose="020F0502020204030204" pitchFamily="34" charset="0"/>
              </a:rPr>
              <a:t>20</a:t>
            </a:r>
            <a:r>
              <a:rPr lang="zh-CN" altLang="en-US" sz="2800" b="1" dirty="0">
                <a:solidFill>
                  <a:schemeClr val="tx2"/>
                </a:solidFill>
                <a:latin typeface="Arial" panose="020B0604020202020204" pitchFamily="34" charset="0"/>
                <a:sym typeface="Calibri" panose="020F0502020204030204" pitchFamily="34" charset="0"/>
              </a:rPr>
              <a:t>世纪</a:t>
            </a:r>
            <a:r>
              <a:rPr lang="en-US" altLang="zh-CN" sz="2800" b="1" dirty="0">
                <a:solidFill>
                  <a:schemeClr val="tx2"/>
                </a:solidFill>
                <a:latin typeface="Arial" panose="020B0604020202020204" pitchFamily="34" charset="0"/>
                <a:sym typeface="Calibri" panose="020F0502020204030204" pitchFamily="34" charset="0"/>
              </a:rPr>
              <a:t>70</a:t>
            </a:r>
            <a:r>
              <a:rPr lang="zh-CN" altLang="en-US" sz="2800" b="1" dirty="0">
                <a:solidFill>
                  <a:schemeClr val="tx2"/>
                </a:solidFill>
                <a:latin typeface="Arial" panose="020B0604020202020204" pitchFamily="34" charset="0"/>
                <a:sym typeface="Calibri" panose="020F0502020204030204" pitchFamily="34" charset="0"/>
              </a:rPr>
              <a:t>年代中期。</a:t>
            </a:r>
            <a:r>
              <a:rPr lang="en-US" altLang="zh-CN" sz="2800" b="1" dirty="0">
                <a:solidFill>
                  <a:schemeClr val="tx2"/>
                </a:solidFill>
                <a:latin typeface="Arial" panose="020B0604020202020204" pitchFamily="34" charset="0"/>
                <a:sym typeface="Calibri" panose="020F0502020204030204" pitchFamily="34" charset="0"/>
              </a:rPr>
              <a:t>1989</a:t>
            </a:r>
            <a:r>
              <a:rPr lang="zh-CN" altLang="en-US" sz="2800" b="1" dirty="0">
                <a:solidFill>
                  <a:schemeClr val="tx2"/>
                </a:solidFill>
                <a:latin typeface="Arial" panose="020B0604020202020204" pitchFamily="34" charset="0"/>
                <a:sym typeface="Calibri" panose="020F0502020204030204" pitchFamily="34" charset="0"/>
              </a:rPr>
              <a:t>年到</a:t>
            </a:r>
            <a:r>
              <a:rPr lang="en-US" altLang="zh-CN" sz="2800" b="1" dirty="0">
                <a:solidFill>
                  <a:schemeClr val="tx2"/>
                </a:solidFill>
                <a:latin typeface="Arial" panose="020B0604020202020204" pitchFamily="34" charset="0"/>
                <a:sym typeface="Calibri" panose="020F0502020204030204" pitchFamily="34" charset="0"/>
              </a:rPr>
              <a:t>1994</a:t>
            </a:r>
            <a:r>
              <a:rPr lang="zh-CN" altLang="en-US" sz="2800" b="1" dirty="0">
                <a:solidFill>
                  <a:schemeClr val="tx2"/>
                </a:solidFill>
                <a:latin typeface="Arial" panose="020B0604020202020204" pitchFamily="34" charset="0"/>
                <a:sym typeface="Calibri" panose="020F0502020204030204" pitchFamily="34" charset="0"/>
              </a:rPr>
              <a:t>年，其数量从不到十种加到了五十多种。但是由于用户不了解不同建模语言之间的优缺点且没有能力区别不同语言之间的差别，因此很难找到一种比较适合其应用特点的语言，极大地妨碍了用户之间的交流。因此，需要统一建模语言。</a:t>
            </a:r>
            <a:endParaRPr lang="en-US" altLang="zh-CN" sz="2800" b="1" dirty="0">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6481B83F-B255-42E1-96B4-12FDBE078901}" type="datetime1">
              <a:rPr lang="zh-CN" altLang="en-US"/>
              <a:t>2018/10/15</a:t>
            </a:fld>
            <a:endParaRPr lang="zh-CN" altLang="zh-CN"/>
          </a:p>
        </p:txBody>
      </p:sp>
      <p:sp>
        <p:nvSpPr>
          <p:cNvPr id="1639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5733B9-291D-45E3-9AC1-D299C687A0E3}" type="slidenum">
              <a:rPr lang="zh-CN" altLang="en-US">
                <a:solidFill>
                  <a:srgbClr val="898989"/>
                </a:solidFill>
              </a:rPr>
              <a:t>14</a:t>
            </a:fld>
            <a:endParaRPr lang="zh-CN" altLang="en-US" sz="1800"/>
          </a:p>
        </p:txBody>
      </p:sp>
      <p:pic>
        <p:nvPicPr>
          <p:cNvPr id="16392"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横卷形 1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7411" name="Group 4"/>
          <p:cNvGrpSpPr/>
          <p:nvPr/>
        </p:nvGrpSpPr>
        <p:grpSpPr bwMode="auto">
          <a:xfrm>
            <a:off x="0" y="6734175"/>
            <a:ext cx="12192000" cy="138113"/>
            <a:chOff x="0" y="0"/>
            <a:chExt cx="12231884" cy="334101"/>
          </a:xfrm>
        </p:grpSpPr>
        <p:sp>
          <p:nvSpPr>
            <p:cNvPr id="174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7412"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7413"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pic>
        <p:nvPicPr>
          <p:cNvPr id="17414"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9825" y="1573213"/>
            <a:ext cx="2609850"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矩形 2"/>
          <p:cNvSpPr>
            <a:spLocks noChangeArrowheads="1"/>
          </p:cNvSpPr>
          <p:nvPr/>
        </p:nvSpPr>
        <p:spPr bwMode="auto">
          <a:xfrm>
            <a:off x="4306888" y="1298575"/>
            <a:ext cx="75088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
        <p:nvSpPr>
          <p:cNvPr id="4" name="日期占位符 3"/>
          <p:cNvSpPr>
            <a:spLocks noGrp="1"/>
          </p:cNvSpPr>
          <p:nvPr>
            <p:ph type="dt" sz="quarter" idx="10"/>
          </p:nvPr>
        </p:nvSpPr>
        <p:spPr/>
        <p:txBody>
          <a:bodyPr/>
          <a:lstStyle/>
          <a:p>
            <a:pPr>
              <a:defRPr/>
            </a:pPr>
            <a:fld id="{A7A0C1E8-5720-4564-8E7A-ACD5A78C8B4E}" type="datetime1">
              <a:rPr lang="zh-CN" altLang="en-US"/>
              <a:t>2018/10/15</a:t>
            </a:fld>
            <a:endParaRPr lang="zh-CN" altLang="zh-CN"/>
          </a:p>
        </p:txBody>
      </p:sp>
      <p:sp>
        <p:nvSpPr>
          <p:cNvPr id="1741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F0F504-545D-4320-8D91-D1A49731AB8E}" type="slidenum">
              <a:rPr lang="zh-CN" altLang="en-US">
                <a:solidFill>
                  <a:srgbClr val="898989"/>
                </a:solidFill>
              </a:rPr>
              <a:t>15</a:t>
            </a:fld>
            <a:endParaRPr lang="zh-CN" altLang="en-US" sz="1800"/>
          </a:p>
        </p:txBody>
      </p:sp>
      <p:pic>
        <p:nvPicPr>
          <p:cNvPr id="17418"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8435" name="Group 4"/>
          <p:cNvGrpSpPr/>
          <p:nvPr/>
        </p:nvGrpSpPr>
        <p:grpSpPr bwMode="auto">
          <a:xfrm>
            <a:off x="0" y="6734175"/>
            <a:ext cx="12192000" cy="138113"/>
            <a:chOff x="0" y="0"/>
            <a:chExt cx="12231884" cy="334101"/>
          </a:xfrm>
        </p:grpSpPr>
        <p:sp>
          <p:nvSpPr>
            <p:cNvPr id="184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8436"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8437"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18438" name="矩形 2"/>
          <p:cNvSpPr>
            <a:spLocks noChangeArrowheads="1"/>
          </p:cNvSpPr>
          <p:nvPr/>
        </p:nvSpPr>
        <p:spPr bwMode="auto">
          <a:xfrm>
            <a:off x="4327525" y="1739900"/>
            <a:ext cx="75088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詹姆士</a:t>
            </a:r>
            <a:r>
              <a:rPr lang="en-US" altLang="zh-CN" sz="2800" b="1"/>
              <a:t>·</a:t>
            </a:r>
            <a:r>
              <a:rPr lang="zh-CN" altLang="en-US" sz="2800" b="1"/>
              <a:t>兰宝</a:t>
            </a:r>
            <a:r>
              <a:rPr lang="zh-CN" altLang="en-US" sz="2800"/>
              <a:t>（英语：</a:t>
            </a:r>
            <a:r>
              <a:rPr lang="en-US" altLang="zh-CN" sz="2800"/>
              <a:t>James E. Rumbaugh</a:t>
            </a:r>
            <a:r>
              <a:rPr lang="zh-CN" altLang="en-US" sz="2800"/>
              <a:t>，</a:t>
            </a:r>
            <a:r>
              <a:rPr lang="en-US" altLang="zh-CN" sz="2800"/>
              <a:t>1947</a:t>
            </a:r>
            <a:r>
              <a:rPr lang="zh-CN" altLang="en-US" sz="2800"/>
              <a:t>年</a:t>
            </a:r>
            <a:r>
              <a:rPr lang="en-US" altLang="zh-CN" sz="2800"/>
              <a:t>8</a:t>
            </a:r>
            <a:r>
              <a:rPr lang="zh-CN" altLang="en-US" sz="2800"/>
              <a:t>月</a:t>
            </a:r>
            <a:r>
              <a:rPr lang="en-US" altLang="zh-CN" sz="2800"/>
              <a:t>22</a:t>
            </a:r>
            <a:r>
              <a:rPr lang="zh-CN" altLang="en-US" sz="2800"/>
              <a:t>日－），生于美国宾夕法尼亚州伯利恒，计算机科学家，专长于软件工程与面向对象技术。曾提出物件建模技术与统一建模语言（</a:t>
            </a:r>
            <a:r>
              <a:rPr lang="en-US" altLang="zh-CN" sz="2800"/>
              <a:t>UML</a:t>
            </a:r>
            <a:r>
              <a:rPr lang="zh-CN" altLang="en-US" sz="2800"/>
              <a:t>）。</a:t>
            </a:r>
          </a:p>
        </p:txBody>
      </p:sp>
      <p:pic>
        <p:nvPicPr>
          <p:cNvPr id="18439"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830388"/>
            <a:ext cx="28416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2F21B111-4AD9-4716-BC8C-EBBE8EC83DF4}" type="datetime1">
              <a:rPr lang="zh-CN" altLang="en-US"/>
              <a:t>2018/10/15</a:t>
            </a:fld>
            <a:endParaRPr lang="zh-CN" altLang="zh-CN"/>
          </a:p>
        </p:txBody>
      </p:sp>
      <p:sp>
        <p:nvSpPr>
          <p:cNvPr id="1844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9A3FA9-7D4B-47BF-A7A4-0982D218ABA4}" type="slidenum">
              <a:rPr lang="zh-CN" altLang="en-US">
                <a:solidFill>
                  <a:srgbClr val="898989"/>
                </a:solidFill>
              </a:rPr>
              <a:t>16</a:t>
            </a:fld>
            <a:endParaRPr lang="zh-CN" altLang="en-US" sz="1800"/>
          </a:p>
        </p:txBody>
      </p:sp>
      <p:pic>
        <p:nvPicPr>
          <p:cNvPr id="18442"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p:nvPr/>
        </p:nvGrpSpPr>
        <p:grpSpPr bwMode="auto">
          <a:xfrm>
            <a:off x="0" y="6734175"/>
            <a:ext cx="12192000" cy="138113"/>
            <a:chOff x="0" y="0"/>
            <a:chExt cx="12231884" cy="334101"/>
          </a:xfrm>
        </p:grpSpPr>
        <p:sp>
          <p:nvSpPr>
            <p:cNvPr id="194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9460"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9461"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19462" name="矩形 2"/>
          <p:cNvSpPr>
            <a:spLocks noChangeArrowheads="1"/>
          </p:cNvSpPr>
          <p:nvPr/>
        </p:nvSpPr>
        <p:spPr bwMode="auto">
          <a:xfrm>
            <a:off x="4338638" y="1277938"/>
            <a:ext cx="750728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伊瓦尔</a:t>
            </a:r>
            <a:r>
              <a:rPr lang="en-US" altLang="zh-CN" sz="2800" b="1"/>
              <a:t>·</a:t>
            </a:r>
            <a:r>
              <a:rPr lang="zh-CN" altLang="en-US" sz="2800" b="1"/>
              <a:t>亚尔玛</a:t>
            </a:r>
            <a:r>
              <a:rPr lang="en-US" altLang="zh-CN" sz="2800" b="1"/>
              <a:t>·</a:t>
            </a:r>
            <a:r>
              <a:rPr lang="zh-CN" altLang="en-US" sz="2800" b="1"/>
              <a:t>雅各布森</a:t>
            </a:r>
            <a:r>
              <a:rPr lang="zh-CN" altLang="en-US" sz="2800"/>
              <a:t>（瑞典语：</a:t>
            </a:r>
            <a:r>
              <a:rPr lang="en-US" altLang="zh-CN" sz="2800"/>
              <a:t>Ivar Hjalmar Jacobson</a:t>
            </a:r>
            <a:r>
              <a:rPr lang="zh-CN" altLang="en-US" sz="2800"/>
              <a:t>，</a:t>
            </a:r>
            <a:r>
              <a:rPr lang="en-US" altLang="zh-CN" sz="2800"/>
              <a:t>1939</a:t>
            </a:r>
            <a:r>
              <a:rPr lang="zh-CN" altLang="en-US" sz="2800"/>
              <a:t>年</a:t>
            </a:r>
            <a:r>
              <a:rPr lang="en-US" altLang="zh-CN" sz="2800"/>
              <a:t>9</a:t>
            </a:r>
            <a:r>
              <a:rPr lang="zh-CN" altLang="en-US" sz="2800"/>
              <a:t>月</a:t>
            </a:r>
            <a:r>
              <a:rPr lang="en-US" altLang="zh-CN" sz="2800"/>
              <a:t>2</a:t>
            </a:r>
            <a:r>
              <a:rPr lang="zh-CN" altLang="en-US" sz="2800"/>
              <a:t>日－），又译伊万</a:t>
            </a:r>
            <a:r>
              <a:rPr lang="en-US" altLang="zh-CN" sz="2800"/>
              <a:t>·</a:t>
            </a:r>
            <a:r>
              <a:rPr lang="zh-CN" altLang="en-US" sz="2800"/>
              <a:t>雅各布森，生于瑞典于斯塔德（</a:t>
            </a:r>
            <a:r>
              <a:rPr lang="en-US" altLang="zh-CN" sz="2800"/>
              <a:t>Ystad</a:t>
            </a:r>
            <a:r>
              <a:rPr lang="zh-CN" altLang="en-US" sz="2800"/>
              <a:t>），计算机科学家与软件工程师，在软件工程领域有很大贡献。曾参与设计统一建模语言（</a:t>
            </a:r>
            <a:r>
              <a:rPr lang="en-US" altLang="zh-CN" sz="2800"/>
              <a:t>UML</a:t>
            </a:r>
            <a:r>
              <a:rPr lang="zh-CN" altLang="en-US" sz="2800"/>
              <a:t>）、</a:t>
            </a:r>
            <a:r>
              <a:rPr lang="en-US" altLang="zh-CN" sz="2800"/>
              <a:t>IBM-Rational</a:t>
            </a:r>
            <a:r>
              <a:rPr lang="zh-CN" altLang="en-US" sz="2800"/>
              <a:t>统一过程（</a:t>
            </a:r>
            <a:r>
              <a:rPr lang="en-US" altLang="zh-CN" sz="2800"/>
              <a:t>RUP</a:t>
            </a:r>
            <a:r>
              <a:rPr lang="zh-CN" altLang="en-US" sz="2800"/>
              <a:t>）、</a:t>
            </a:r>
            <a:r>
              <a:rPr lang="en-US" altLang="zh-CN" sz="2800"/>
              <a:t>Objectory</a:t>
            </a:r>
            <a:r>
              <a:rPr lang="zh-CN" altLang="en-US" sz="2800"/>
              <a:t>方法，对于</a:t>
            </a:r>
            <a:r>
              <a:rPr lang="en-US" altLang="zh-CN" sz="2800"/>
              <a:t>Aspect-oriented software development</a:t>
            </a:r>
            <a:r>
              <a:rPr lang="zh-CN" altLang="en-US" sz="2800"/>
              <a:t>也做出很多贡献。</a:t>
            </a:r>
          </a:p>
        </p:txBody>
      </p:sp>
      <p:pic>
        <p:nvPicPr>
          <p:cNvPr id="19463"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39900"/>
            <a:ext cx="321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36F5DDCE-A247-4890-A47B-1F8AE53584E6}" type="datetime1">
              <a:rPr lang="zh-CN" altLang="en-US"/>
              <a:t>2018/10/15</a:t>
            </a:fld>
            <a:endParaRPr lang="zh-CN" altLang="zh-CN"/>
          </a:p>
        </p:txBody>
      </p:sp>
      <p:sp>
        <p:nvSpPr>
          <p:cNvPr id="1946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05AEC41-C56D-4CC2-A4A6-700A98B99989}" type="slidenum">
              <a:rPr lang="zh-CN" altLang="en-US">
                <a:solidFill>
                  <a:srgbClr val="898989"/>
                </a:solidFill>
              </a:rPr>
              <a:t>17</a:t>
            </a:fld>
            <a:endParaRPr lang="zh-CN" altLang="en-US" sz="1800"/>
          </a:p>
        </p:txBody>
      </p:sp>
      <p:pic>
        <p:nvPicPr>
          <p:cNvPr id="19466"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p:nvPr/>
        </p:nvGrpSpPr>
        <p:grpSpPr bwMode="auto">
          <a:xfrm>
            <a:off x="0" y="6734175"/>
            <a:ext cx="12192000" cy="138113"/>
            <a:chOff x="0" y="0"/>
            <a:chExt cx="12231884" cy="334101"/>
          </a:xfrm>
        </p:grpSpPr>
        <p:sp>
          <p:nvSpPr>
            <p:cNvPr id="2049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50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3"/>
            <a:ext cx="2328862" cy="3611562"/>
          </a:xfrm>
          <a:prstGeom prst="homePlate">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月发布了第一个公开版本</a:t>
            </a:r>
            <a:r>
              <a:rPr lang="en-US" altLang="zh-CN" sz="2400" b="1">
                <a:solidFill>
                  <a:schemeClr val="bg1"/>
                </a:solidFill>
                <a:latin typeface="Arial" panose="020B0604020202020204" pitchFamily="34" charset="0"/>
                <a:sym typeface="Calibri" panose="020F0502020204030204" pitchFamily="34" charset="0"/>
              </a:rPr>
              <a:t>UM0.8</a:t>
            </a:r>
            <a:endParaRPr lang="zh-CN" altLang="en-US" sz="2400" b="1">
              <a:solidFill>
                <a:schemeClr val="bg1"/>
              </a:solidFill>
              <a:latin typeface="Arial" panose="020B0604020202020204" pitchFamily="34" charset="0"/>
              <a:sym typeface="Calibri" panose="020F0502020204030204" pitchFamily="34" charset="0"/>
            </a:endParaRPr>
          </a:p>
        </p:txBody>
      </p:sp>
      <p:sp>
        <p:nvSpPr>
          <p:cNvPr id="9222" name="箭头: 五边形 16"/>
          <p:cNvSpPr>
            <a:spLocks noChangeArrowheads="1"/>
          </p:cNvSpPr>
          <p:nvPr/>
        </p:nvSpPr>
        <p:spPr bwMode="auto">
          <a:xfrm>
            <a:off x="2851150" y="1916113"/>
            <a:ext cx="2387600" cy="3611562"/>
          </a:xfrm>
          <a:prstGeom prst="homePlate">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1996</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6</a:t>
            </a:r>
            <a:r>
              <a:rPr lang="zh-CN" altLang="en-US" sz="2400" b="1">
                <a:solidFill>
                  <a:schemeClr val="bg1"/>
                </a:solidFill>
                <a:latin typeface="Arial" panose="020B0604020202020204" pitchFamily="34" charset="0"/>
                <a:sym typeface="Calibri" panose="020F0502020204030204" pitchFamily="34" charset="0"/>
              </a:rPr>
              <a:t>月和</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发布了两个新版本</a:t>
            </a:r>
            <a:r>
              <a:rPr lang="en-US" altLang="zh-CN" sz="2400" b="1">
                <a:solidFill>
                  <a:schemeClr val="bg1"/>
                </a:solidFill>
                <a:latin typeface="Arial" panose="020B0604020202020204" pitchFamily="34" charset="0"/>
                <a:sym typeface="Calibri" panose="020F0502020204030204" pitchFamily="34" charset="0"/>
              </a:rPr>
              <a:t>UML0.9</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UML0.91,</a:t>
            </a:r>
            <a:r>
              <a:rPr lang="zh-CN" altLang="en-US" sz="2400" b="1">
                <a:solidFill>
                  <a:schemeClr val="bg1"/>
                </a:solidFill>
                <a:latin typeface="Arial" panose="020B0604020202020204" pitchFamily="34" charset="0"/>
                <a:sym typeface="Calibri" panose="020F0502020204030204" pitchFamily="34" charset="0"/>
              </a:rPr>
              <a:t>并将</a:t>
            </a:r>
            <a:r>
              <a:rPr lang="en-US" altLang="zh-CN" sz="2400" b="1">
                <a:solidFill>
                  <a:schemeClr val="bg1"/>
                </a:solidFill>
                <a:latin typeface="Arial" panose="020B0604020202020204" pitchFamily="34" charset="0"/>
                <a:sym typeface="Calibri" panose="020F0502020204030204" pitchFamily="34" charset="0"/>
              </a:rPr>
              <a:t>UM</a:t>
            </a:r>
            <a:r>
              <a:rPr lang="zh-CN" altLang="en-US" sz="2400" b="1">
                <a:solidFill>
                  <a:schemeClr val="bg1"/>
                </a:solidFill>
                <a:latin typeface="Arial" panose="020B0604020202020204" pitchFamily="34" charset="0"/>
                <a:sym typeface="Calibri" panose="020F0502020204030204" pitchFamily="34" charset="0"/>
              </a:rPr>
              <a:t>改名为</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a:t>
            </a:r>
          </a:p>
        </p:txBody>
      </p:sp>
      <p:sp>
        <p:nvSpPr>
          <p:cNvPr id="9223" name="箭头: 五边形 17"/>
          <p:cNvSpPr>
            <a:spLocks noChangeArrowheads="1"/>
          </p:cNvSpPr>
          <p:nvPr/>
        </p:nvSpPr>
        <p:spPr bwMode="auto">
          <a:xfrm>
            <a:off x="5395913"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17</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采用</a:t>
            </a:r>
            <a:r>
              <a:rPr lang="en-US" altLang="zh-CN" sz="2400" b="1">
                <a:solidFill>
                  <a:schemeClr val="bg1"/>
                </a:solidFill>
                <a:latin typeface="Arial" panose="020B0604020202020204" pitchFamily="34" charset="0"/>
                <a:sym typeface="Calibri" panose="020F0502020204030204" pitchFamily="34" charset="0"/>
              </a:rPr>
              <a:t>UML1.1</a:t>
            </a:r>
            <a:r>
              <a:rPr lang="zh-CN" altLang="en-US" sz="2400" b="1">
                <a:solidFill>
                  <a:schemeClr val="bg1"/>
                </a:solidFill>
                <a:latin typeface="Arial" panose="020B0604020202020204" pitchFamily="34" charset="0"/>
                <a:sym typeface="Calibri" panose="020F0502020204030204" pitchFamily="34" charset="0"/>
              </a:rPr>
              <a:t>作为面向对象技术的标准建模语言</a:t>
            </a:r>
          </a:p>
        </p:txBody>
      </p:sp>
      <p:sp>
        <p:nvSpPr>
          <p:cNvPr id="9224" name="箭头: 五边形 18"/>
          <p:cNvSpPr>
            <a:spLocks noChangeArrowheads="1"/>
          </p:cNvSpPr>
          <p:nvPr/>
        </p:nvSpPr>
        <p:spPr bwMode="auto">
          <a:xfrm>
            <a:off x="7659688"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p>
          <a:p>
            <a:pPr eaLnBrk="1" hangingPunct="1"/>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4</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被</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采纳从此不断修订，此后产生</a:t>
            </a:r>
            <a:r>
              <a:rPr lang="en-US" altLang="zh-CN" sz="2400" b="1">
                <a:solidFill>
                  <a:schemeClr val="bg1"/>
                </a:solidFill>
                <a:latin typeface="Arial" panose="020B0604020202020204" pitchFamily="34" charset="0"/>
                <a:sym typeface="Calibri" panose="020F0502020204030204" pitchFamily="34" charset="0"/>
              </a:rPr>
              <a:t>UML1.2</a:t>
            </a:r>
            <a:r>
              <a:rPr lang="zh-CN" altLang="en-US" sz="2400" b="1">
                <a:solidFill>
                  <a:schemeClr val="bg1"/>
                </a:solidFill>
                <a:latin typeface="Arial" panose="020B0604020202020204" pitchFamily="34" charset="0"/>
                <a:sym typeface="Calibri" panose="020F0502020204030204" pitchFamily="34" charset="0"/>
              </a:rPr>
              <a:t>、</a:t>
            </a:r>
            <a:r>
              <a:rPr lang="en-US" altLang="zh-CN" sz="2400" b="1">
                <a:solidFill>
                  <a:schemeClr val="bg1"/>
                </a:solidFill>
                <a:latin typeface="Arial" panose="020B0604020202020204" pitchFamily="34" charset="0"/>
                <a:sym typeface="Calibri" panose="020F0502020204030204" pitchFamily="34" charset="0"/>
              </a:rPr>
              <a:t>UNM1.3</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UML1.4</a:t>
            </a:r>
            <a:r>
              <a:rPr lang="zh-CN" altLang="en-US" sz="2400" b="1">
                <a:solidFill>
                  <a:schemeClr val="bg1"/>
                </a:solidFill>
                <a:latin typeface="Arial" panose="020B0604020202020204" pitchFamily="34" charset="0"/>
                <a:sym typeface="Calibri" panose="020F0502020204030204" pitchFamily="34" charset="0"/>
              </a:rPr>
              <a:t>版本</a:t>
            </a:r>
          </a:p>
        </p:txBody>
      </p:sp>
      <p:sp>
        <p:nvSpPr>
          <p:cNvPr id="9225" name="箭头: 五边形 19"/>
          <p:cNvSpPr>
            <a:spLocks noChangeArrowheads="1"/>
          </p:cNvSpPr>
          <p:nvPr/>
        </p:nvSpPr>
        <p:spPr bwMode="auto">
          <a:xfrm>
            <a:off x="9906000"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2005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UML2.0</a:t>
            </a:r>
            <a:r>
              <a:rPr lang="zh-CN" altLang="en-US" sz="2400" b="1">
                <a:solidFill>
                  <a:schemeClr val="bg1"/>
                </a:solidFill>
                <a:latin typeface="Arial" panose="020B0604020202020204" pitchFamily="34" charset="0"/>
                <a:sym typeface="Calibri" panose="020F0502020204030204" pitchFamily="34" charset="0"/>
              </a:rPr>
              <a:t>规范形成</a:t>
            </a:r>
          </a:p>
        </p:txBody>
      </p:sp>
      <p:sp>
        <p:nvSpPr>
          <p:cNvPr id="20489" name="文本框 7"/>
          <p:cNvSpPr>
            <a:spLocks noChangeArrowheads="1"/>
          </p:cNvSpPr>
          <p:nvPr/>
        </p:nvSpPr>
        <p:spPr bwMode="auto">
          <a:xfrm rot="-910717">
            <a:off x="-15875" y="190500"/>
            <a:ext cx="27352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2800" b="1">
              <a:solidFill>
                <a:schemeClr val="bg1"/>
              </a:solidFill>
              <a:sym typeface="宋体" panose="02010600030101010101" pitchFamily="2" charset="-122"/>
            </a:endParaRPr>
          </a:p>
        </p:txBody>
      </p:sp>
      <p:sp>
        <p:nvSpPr>
          <p:cNvPr id="2" name="矩形 1"/>
          <p:cNvSpPr/>
          <p:nvPr/>
        </p:nvSpPr>
        <p:spPr>
          <a:xfrm>
            <a:off x="4037013" y="822325"/>
            <a:ext cx="3698875" cy="5746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a:latin typeface="黑体" panose="02010609060101010101" pitchFamily="49" charset="-122"/>
                <a:ea typeface="黑体" panose="02010609060101010101" pitchFamily="49" charset="-122"/>
              </a:rPr>
              <a:t>版本演变</a:t>
            </a:r>
          </a:p>
        </p:txBody>
      </p:sp>
      <p:sp>
        <p:nvSpPr>
          <p:cNvPr id="3" name="日期占位符 2"/>
          <p:cNvSpPr>
            <a:spLocks noGrp="1"/>
          </p:cNvSpPr>
          <p:nvPr>
            <p:ph type="dt" sz="quarter" idx="10"/>
          </p:nvPr>
        </p:nvSpPr>
        <p:spPr/>
        <p:txBody>
          <a:bodyPr/>
          <a:lstStyle/>
          <a:p>
            <a:pPr>
              <a:defRPr/>
            </a:pPr>
            <a:fld id="{5978D4D2-3F7F-4F4D-9CB3-655E424481F0}" type="datetime1">
              <a:rPr lang="zh-CN" altLang="en-US"/>
              <a:t>2018/10/15</a:t>
            </a:fld>
            <a:endParaRPr lang="zh-CN" altLang="zh-CN"/>
          </a:p>
        </p:txBody>
      </p:sp>
      <p:sp>
        <p:nvSpPr>
          <p:cNvPr id="204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763067-D9F1-45F5-889E-B815F2F8E7F4}" type="slidenum">
              <a:rPr lang="zh-CN" altLang="en-US">
                <a:solidFill>
                  <a:srgbClr val="898989"/>
                </a:solidFill>
              </a:rPr>
              <a:t>18</a:t>
            </a:fld>
            <a:endParaRPr lang="zh-CN" altLang="en-US" sz="1800"/>
          </a:p>
        </p:txBody>
      </p:sp>
      <p:pic>
        <p:nvPicPr>
          <p:cNvPr id="20493"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任意多边形 3"/>
          <p:cNvSpPr>
            <a:spLocks noChangeArrowheads="1"/>
          </p:cNvSpPr>
          <p:nvPr/>
        </p:nvSpPr>
        <p:spPr bwMode="auto">
          <a:xfrm rot="-89278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20"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a:solidFill>
                  <a:schemeClr val="bg1"/>
                </a:solidFill>
                <a:latin typeface="Arial" panose="020B0604020202020204" pitchFamily="34" charset="0"/>
                <a:sym typeface="Calibri" panose="020F0502020204030204" pitchFamily="34" charset="0"/>
              </a:rPr>
              <a:t>问题</a:t>
            </a:r>
            <a:r>
              <a:rPr lang="en-US" altLang="zh-CN" sz="4000" b="1" dirty="0">
                <a:solidFill>
                  <a:schemeClr val="bg1"/>
                </a:solidFill>
                <a:latin typeface="Arial" panose="020B0604020202020204" pitchFamily="34" charset="0"/>
                <a:sym typeface="Calibri" panose="020F0502020204030204" pitchFamily="34" charset="0"/>
              </a:rPr>
              <a:t>2</a:t>
            </a:r>
            <a:r>
              <a:rPr lang="zh-CN" altLang="en-US" sz="4000" b="1" dirty="0">
                <a:solidFill>
                  <a:schemeClr val="bg1"/>
                </a:solidFill>
                <a:latin typeface="Arial" panose="020B0604020202020204" pitchFamily="34" charset="0"/>
                <a:sym typeface="Calibri" panose="020F0502020204030204" pitchFamily="34" charset="0"/>
              </a:rPr>
              <a:t>：请问最早公布的</a:t>
            </a:r>
            <a:r>
              <a:rPr lang="en-US" altLang="zh-CN" sz="4000" b="1" dirty="0">
                <a:solidFill>
                  <a:schemeClr val="bg1"/>
                </a:solidFill>
                <a:latin typeface="Arial" panose="020B0604020202020204" pitchFamily="34" charset="0"/>
                <a:sym typeface="Calibri" panose="020F0502020204030204" pitchFamily="34" charset="0"/>
              </a:rPr>
              <a:t>UML</a:t>
            </a:r>
            <a:r>
              <a:rPr lang="zh-CN" altLang="en-US" sz="4000" b="1" dirty="0">
                <a:solidFill>
                  <a:schemeClr val="bg1"/>
                </a:solidFill>
                <a:latin typeface="Arial" panose="020B0604020202020204" pitchFamily="34" charset="0"/>
                <a:sym typeface="Calibri" panose="020F0502020204030204" pitchFamily="34" charset="0"/>
              </a:rPr>
              <a:t>版本是什么？</a:t>
            </a:r>
            <a:endParaRPr lang="en-US" altLang="zh-CN" sz="4000" b="1" dirty="0">
              <a:solidFill>
                <a:schemeClr val="bg1"/>
              </a:solidFill>
              <a:latin typeface="Arial" panose="020B060402020202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9"/>
                                        </p:tgtEl>
                                        <p:attrNameLst>
                                          <p:attrName>ppt_x</p:attrName>
                                        </p:attrNameLst>
                                      </p:cBhvr>
                                      <p:tavLst>
                                        <p:tav tm="0">
                                          <p:val>
                                            <p:strVal val="ppt_x"/>
                                          </p:val>
                                        </p:tav>
                                        <p:tav tm="100000">
                                          <p:val>
                                            <p:strVal val="ppt_x"/>
                                          </p:val>
                                        </p:tav>
                                      </p:tavLst>
                                    </p:anim>
                                    <p:anim calcmode="lin" valueType="num">
                                      <p:cBhvr additive="base">
                                        <p:cTn id="17" dur="500"/>
                                        <p:tgtEl>
                                          <p:spTgt spid="19"/>
                                        </p:tgtEl>
                                        <p:attrNameLst>
                                          <p:attrName>ppt_y</p:attrName>
                                        </p:attrNameLst>
                                      </p:cBhvr>
                                      <p:tavLst>
                                        <p:tav tm="0">
                                          <p:val>
                                            <p:strVal val="ppt_y"/>
                                          </p:val>
                                        </p:tav>
                                        <p:tav tm="100000">
                                          <p:val>
                                            <p:strVal val="1+ppt_h/2"/>
                                          </p:val>
                                        </p:tav>
                                      </p:tavLst>
                                    </p:anim>
                                    <p:set>
                                      <p:cBhvr>
                                        <p:cTn id="18" dur="1" fill="hold">
                                          <p:stCondLst>
                                            <p:cond delay="499"/>
                                          </p:stCondLst>
                                        </p:cTn>
                                        <p:tgtEl>
                                          <p:spTgt spid="19"/>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20"/>
                                        </p:tgtEl>
                                        <p:attrNameLst>
                                          <p:attrName>ppt_x</p:attrName>
                                        </p:attrNameLst>
                                      </p:cBhvr>
                                      <p:tavLst>
                                        <p:tav tm="0">
                                          <p:val>
                                            <p:strVal val="ppt_x"/>
                                          </p:val>
                                        </p:tav>
                                        <p:tav tm="100000">
                                          <p:val>
                                            <p:strVal val="ppt_x"/>
                                          </p:val>
                                        </p:tav>
                                      </p:tavLst>
                                    </p:anim>
                                    <p:anim calcmode="lin" valueType="num">
                                      <p:cBhvr additive="base">
                                        <p:cTn id="21" dur="500"/>
                                        <p:tgtEl>
                                          <p:spTgt spid="20"/>
                                        </p:tgtEl>
                                        <p:attrNameLst>
                                          <p:attrName>ppt_y</p:attrName>
                                        </p:attrNameLst>
                                      </p:cBhvr>
                                      <p:tavLst>
                                        <p:tav tm="0">
                                          <p:val>
                                            <p:strVal val="ppt_y"/>
                                          </p:val>
                                        </p:tav>
                                        <p:tav tm="100000">
                                          <p:val>
                                            <p:strVal val="1+ppt_h/2"/>
                                          </p:val>
                                        </p:tav>
                                      </p:tavLst>
                                    </p:anim>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 calcmode="lin" valueType="num">
                                      <p:cBhvr>
                                        <p:cTn id="27" dur="500" fill="hold"/>
                                        <p:tgtEl>
                                          <p:spTgt spid="9221"/>
                                        </p:tgtEl>
                                        <p:attrNameLst>
                                          <p:attrName>ppt_w</p:attrName>
                                        </p:attrNameLst>
                                      </p:cBhvr>
                                      <p:tavLst>
                                        <p:tav tm="0">
                                          <p:val>
                                            <p:fltVal val="0"/>
                                          </p:val>
                                        </p:tav>
                                        <p:tav tm="100000">
                                          <p:val>
                                            <p:strVal val="#ppt_w"/>
                                          </p:val>
                                        </p:tav>
                                      </p:tavLst>
                                    </p:anim>
                                    <p:anim calcmode="lin" valueType="num">
                                      <p:cBhvr>
                                        <p:cTn id="2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9222"/>
                                        </p:tgtEl>
                                        <p:attrNameLst>
                                          <p:attrName>style.visibility</p:attrName>
                                        </p:attrNameLst>
                                      </p:cBhvr>
                                      <p:to>
                                        <p:strVal val="visible"/>
                                      </p:to>
                                    </p:set>
                                    <p:anim calcmode="lin" valueType="num">
                                      <p:cBhvr>
                                        <p:cTn id="33" dur="500" fill="hold"/>
                                        <p:tgtEl>
                                          <p:spTgt spid="9222"/>
                                        </p:tgtEl>
                                        <p:attrNameLst>
                                          <p:attrName>ppt_w</p:attrName>
                                        </p:attrNameLst>
                                      </p:cBhvr>
                                      <p:tavLst>
                                        <p:tav tm="0">
                                          <p:val>
                                            <p:fltVal val="0"/>
                                          </p:val>
                                        </p:tav>
                                        <p:tav tm="100000">
                                          <p:val>
                                            <p:strVal val="#ppt_w"/>
                                          </p:val>
                                        </p:tav>
                                      </p:tavLst>
                                    </p:anim>
                                    <p:anim calcmode="lin" valueType="num">
                                      <p:cBhvr>
                                        <p:cTn id="3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9223"/>
                                        </p:tgtEl>
                                        <p:attrNameLst>
                                          <p:attrName>style.visibility</p:attrName>
                                        </p:attrNameLst>
                                      </p:cBhvr>
                                      <p:to>
                                        <p:strVal val="visible"/>
                                      </p:to>
                                    </p:set>
                                    <p:anim calcmode="lin" valueType="num">
                                      <p:cBhvr>
                                        <p:cTn id="39" dur="500" fill="hold"/>
                                        <p:tgtEl>
                                          <p:spTgt spid="9223"/>
                                        </p:tgtEl>
                                        <p:attrNameLst>
                                          <p:attrName>ppt_w</p:attrName>
                                        </p:attrNameLst>
                                      </p:cBhvr>
                                      <p:tavLst>
                                        <p:tav tm="0">
                                          <p:val>
                                            <p:fltVal val="0"/>
                                          </p:val>
                                        </p:tav>
                                        <p:tav tm="100000">
                                          <p:val>
                                            <p:strVal val="#ppt_w"/>
                                          </p:val>
                                        </p:tav>
                                      </p:tavLst>
                                    </p:anim>
                                    <p:anim calcmode="lin" valueType="num">
                                      <p:cBhvr>
                                        <p:cTn id="4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9224"/>
                                        </p:tgtEl>
                                        <p:attrNameLst>
                                          <p:attrName>style.visibility</p:attrName>
                                        </p:attrNameLst>
                                      </p:cBhvr>
                                      <p:to>
                                        <p:strVal val="visible"/>
                                      </p:to>
                                    </p:set>
                                    <p:anim calcmode="lin" valueType="num">
                                      <p:cBhvr>
                                        <p:cTn id="45" dur="500" fill="hold"/>
                                        <p:tgtEl>
                                          <p:spTgt spid="9224"/>
                                        </p:tgtEl>
                                        <p:attrNameLst>
                                          <p:attrName>ppt_w</p:attrName>
                                        </p:attrNameLst>
                                      </p:cBhvr>
                                      <p:tavLst>
                                        <p:tav tm="0">
                                          <p:val>
                                            <p:fltVal val="0"/>
                                          </p:val>
                                        </p:tav>
                                        <p:tav tm="100000">
                                          <p:val>
                                            <p:strVal val="#ppt_w"/>
                                          </p:val>
                                        </p:tav>
                                      </p:tavLst>
                                    </p:anim>
                                    <p:anim calcmode="lin" valueType="num">
                                      <p:cBhvr>
                                        <p:cTn id="4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10" fill="hold" grpId="0" nodeType="clickEffect">
                                  <p:stCondLst>
                                    <p:cond delay="0"/>
                                  </p:stCondLst>
                                  <p:childTnLst>
                                    <p:set>
                                      <p:cBhvr>
                                        <p:cTn id="50" dur="1" fill="hold">
                                          <p:stCondLst>
                                            <p:cond delay="0"/>
                                          </p:stCondLst>
                                        </p:cTn>
                                        <p:tgtEl>
                                          <p:spTgt spid="9225"/>
                                        </p:tgtEl>
                                        <p:attrNameLst>
                                          <p:attrName>style.visibility</p:attrName>
                                        </p:attrNameLst>
                                      </p:cBhvr>
                                      <p:to>
                                        <p:strVal val="visible"/>
                                      </p:to>
                                    </p:set>
                                    <p:anim calcmode="lin" valueType="num">
                                      <p:cBhvr>
                                        <p:cTn id="51" dur="500" fill="hold"/>
                                        <p:tgtEl>
                                          <p:spTgt spid="9225"/>
                                        </p:tgtEl>
                                        <p:attrNameLst>
                                          <p:attrName>ppt_w</p:attrName>
                                        </p:attrNameLst>
                                      </p:cBhvr>
                                      <p:tavLst>
                                        <p:tav tm="0">
                                          <p:val>
                                            <p:fltVal val="0"/>
                                          </p:val>
                                        </p:tav>
                                        <p:tav tm="100000">
                                          <p:val>
                                            <p:strVal val="#ppt_w"/>
                                          </p:val>
                                        </p:tav>
                                      </p:tavLst>
                                    </p:anim>
                                    <p:anim calcmode="lin" valueType="num">
                                      <p:cBhvr>
                                        <p:cTn id="5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P spid="19" grpId="0" animBg="1"/>
      <p:bldP spid="19" grpId="1" animBg="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4"/>
          <p:cNvGrpSpPr/>
          <p:nvPr/>
        </p:nvGrpSpPr>
        <p:grpSpPr bwMode="auto">
          <a:xfrm>
            <a:off x="0" y="6734175"/>
            <a:ext cx="12192000" cy="138113"/>
            <a:chOff x="0" y="0"/>
            <a:chExt cx="12231884" cy="334101"/>
          </a:xfrm>
        </p:grpSpPr>
        <p:sp>
          <p:nvSpPr>
            <p:cNvPr id="2151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1507" name="Group 11"/>
          <p:cNvGrpSpPr/>
          <p:nvPr/>
        </p:nvGrpSpPr>
        <p:grpSpPr bwMode="auto">
          <a:xfrm>
            <a:off x="1949450" y="1265238"/>
            <a:ext cx="8077200" cy="4327525"/>
            <a:chOff x="0" y="0"/>
            <a:chExt cx="4349805" cy="2330451"/>
          </a:xfrm>
        </p:grpSpPr>
        <p:sp>
          <p:nvSpPr>
            <p:cNvPr id="2151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2151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2150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3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的特点</a:t>
            </a:r>
          </a:p>
        </p:txBody>
      </p:sp>
      <p:sp>
        <p:nvSpPr>
          <p:cNvPr id="2" name="日期占位符 1"/>
          <p:cNvSpPr>
            <a:spLocks noGrp="1"/>
          </p:cNvSpPr>
          <p:nvPr>
            <p:ph type="dt" sz="quarter" idx="10"/>
          </p:nvPr>
        </p:nvSpPr>
        <p:spPr/>
        <p:txBody>
          <a:bodyPr/>
          <a:lstStyle/>
          <a:p>
            <a:pPr>
              <a:defRPr/>
            </a:pPr>
            <a:fld id="{A4B076E1-C59B-4F22-898D-7B6AE2A2B8EB}" type="datetime1">
              <a:rPr lang="zh-CN" altLang="en-US"/>
              <a:t>2018/10/15</a:t>
            </a:fld>
            <a:endParaRPr lang="zh-CN" altLang="zh-CN"/>
          </a:p>
        </p:txBody>
      </p:sp>
      <p:sp>
        <p:nvSpPr>
          <p:cNvPr id="2151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DF183E3-9100-46D8-8C70-0AFF9851B93B}" type="slidenum">
              <a:rPr lang="zh-CN" altLang="en-US">
                <a:solidFill>
                  <a:srgbClr val="898989"/>
                </a:solidFill>
              </a:rPr>
              <a:t>19</a:t>
            </a:fld>
            <a:endParaRPr lang="zh-CN" altLang="en-US" sz="1800"/>
          </a:p>
        </p:txBody>
      </p:sp>
      <p:pic>
        <p:nvPicPr>
          <p:cNvPr id="2151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4391025" y="2976563"/>
            <a:ext cx="3357563" cy="396875"/>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3" action="ppaction://hlinksldjump"/>
              </a:rPr>
              <a:t>02.2 UML</a:t>
            </a:r>
            <a:r>
              <a:rPr lang="zh-CN" altLang="en-US" sz="2800" dirty="0">
                <a:hlinkClick r:id="rId3" action="ppaction://hlinksldjump"/>
              </a:rPr>
              <a:t>发展历史</a:t>
            </a:r>
            <a:endParaRPr lang="zh-CN" altLang="en-US" sz="2800" dirty="0"/>
          </a:p>
        </p:txBody>
      </p:sp>
      <p:sp>
        <p:nvSpPr>
          <p:cNvPr id="37" name="矩形 36"/>
          <p:cNvSpPr/>
          <p:nvPr/>
        </p:nvSpPr>
        <p:spPr>
          <a:xfrm rot="21244153">
            <a:off x="4421188" y="5251450"/>
            <a:ext cx="31591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4" action="ppaction://hlinksldjump"/>
              </a:rPr>
              <a:t>04.2 UML</a:t>
            </a:r>
            <a:r>
              <a:rPr lang="zh-CN" altLang="en-US" sz="2800" dirty="0">
                <a:hlinkClick r:id="rId4" action="ppaction://hlinksldjump"/>
              </a:rPr>
              <a:t>中的关系</a:t>
            </a:r>
            <a:endParaRPr lang="zh-CN" altLang="en-US" sz="2800" dirty="0"/>
          </a:p>
        </p:txBody>
      </p:sp>
      <p:sp>
        <p:nvSpPr>
          <p:cNvPr id="2" name="矩形 1"/>
          <p:cNvSpPr/>
          <p:nvPr/>
        </p:nvSpPr>
        <p:spPr>
          <a:xfrm rot="21244153">
            <a:off x="4090988" y="2493963"/>
            <a:ext cx="3400425" cy="396875"/>
          </a:xfrm>
          <a:prstGeom prst="rect">
            <a:avLst/>
          </a:prstGeom>
          <a:solidFill>
            <a:schemeClr val="bg2">
              <a:lumMod val="75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5" action="ppaction://hlinksldjump"/>
              </a:rPr>
              <a:t>02.1 </a:t>
            </a:r>
            <a:r>
              <a:rPr lang="zh-CN" altLang="en-US" sz="2800" dirty="0">
                <a:solidFill>
                  <a:schemeClr val="bg1"/>
                </a:solidFill>
                <a:hlinkClick r:id="rId5" action="ppaction://hlinksldjump"/>
              </a:rPr>
              <a:t>为什么会有</a:t>
            </a:r>
            <a:r>
              <a:rPr lang="en-US" altLang="zh-CN" sz="2800" dirty="0">
                <a:solidFill>
                  <a:schemeClr val="bg1"/>
                </a:solidFill>
                <a:hlinkClick r:id="rId5" action="ppaction://hlinksldjump"/>
              </a:rPr>
              <a:t>UML</a:t>
            </a:r>
            <a:endParaRPr lang="zh-CN" altLang="en-US" sz="2800" dirty="0">
              <a:solidFill>
                <a:schemeClr val="bg1"/>
              </a:solidFill>
            </a:endParaRPr>
          </a:p>
        </p:txBody>
      </p:sp>
      <p:sp>
        <p:nvSpPr>
          <p:cNvPr id="4101" name="矩形 9"/>
          <p:cNvSpPr>
            <a:spLocks noChangeArrowheads="1"/>
          </p:cNvSpPr>
          <p:nvPr/>
        </p:nvSpPr>
        <p:spPr bwMode="auto">
          <a:xfrm rot="-900000">
            <a:off x="-668338" y="-923925"/>
            <a:ext cx="6434138" cy="1687513"/>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02"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Calibri" panose="020F0502020204030204" pitchFamily="34" charset="0"/>
              </a:rPr>
              <a:t>目录</a:t>
            </a:r>
            <a:endParaRPr lang="zh-CN" altLang="zh-CN" sz="2800" b="1">
              <a:solidFill>
                <a:schemeClr val="bg1"/>
              </a:solidFill>
              <a:sym typeface="宋体" panose="02010600030101010101" pitchFamily="2" charset="-122"/>
            </a:endParaRPr>
          </a:p>
        </p:txBody>
      </p:sp>
      <p:grpSp>
        <p:nvGrpSpPr>
          <p:cNvPr id="4103" name="Group 4"/>
          <p:cNvGrpSpPr/>
          <p:nvPr/>
        </p:nvGrpSpPr>
        <p:grpSpPr bwMode="auto">
          <a:xfrm>
            <a:off x="0" y="6734175"/>
            <a:ext cx="12192000" cy="138113"/>
            <a:chOff x="0" y="0"/>
            <a:chExt cx="12231884" cy="334101"/>
          </a:xfrm>
        </p:grpSpPr>
        <p:sp>
          <p:nvSpPr>
            <p:cNvPr id="412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文本框 12"/>
          <p:cNvSpPr>
            <a:spLocks noChangeArrowheads="1"/>
          </p:cNvSpPr>
          <p:nvPr/>
        </p:nvSpPr>
        <p:spPr bwMode="auto">
          <a:xfrm>
            <a:off x="2376488" y="134302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01.</a:t>
            </a:r>
            <a:endParaRPr lang="zh-CN" altLang="en-US" sz="4000" b="1" i="1">
              <a:solidFill>
                <a:srgbClr val="26B7CC"/>
              </a:solidFill>
              <a:sym typeface="Calibri" panose="020F0502020204030204" pitchFamily="34" charset="0"/>
            </a:endParaRPr>
          </a:p>
        </p:txBody>
      </p:sp>
      <p:sp>
        <p:nvSpPr>
          <p:cNvPr id="4105" name="矩形 13"/>
          <p:cNvSpPr>
            <a:spLocks noChangeArrowheads="1"/>
          </p:cNvSpPr>
          <p:nvPr/>
        </p:nvSpPr>
        <p:spPr bwMode="auto">
          <a:xfrm rot="-361439">
            <a:off x="3221038" y="1196975"/>
            <a:ext cx="4600575"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概念（</a:t>
            </a:r>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是什么）</a:t>
            </a:r>
            <a:endParaRPr lang="zh-CN" altLang="en-US" sz="3200" b="1" i="1">
              <a:solidFill>
                <a:schemeClr val="bg1"/>
              </a:solidFill>
              <a:latin typeface="宋体" panose="02010600030101010101" pitchFamily="2" charset="-122"/>
              <a:sym typeface="宋体" panose="02010600030101010101" pitchFamily="2" charset="-122"/>
            </a:endParaRPr>
          </a:p>
        </p:txBody>
      </p:sp>
      <p:sp>
        <p:nvSpPr>
          <p:cNvPr id="4106" name="文本框 14"/>
          <p:cNvSpPr>
            <a:spLocks noChangeArrowheads="1"/>
          </p:cNvSpPr>
          <p:nvPr/>
        </p:nvSpPr>
        <p:spPr bwMode="auto">
          <a:xfrm>
            <a:off x="2840038" y="207327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02.</a:t>
            </a:r>
            <a:endParaRPr lang="zh-CN" altLang="en-US" sz="4000" b="1" i="1">
              <a:solidFill>
                <a:srgbClr val="ED4989"/>
              </a:solidFill>
              <a:sym typeface="Calibri" panose="020F0502020204030204" pitchFamily="34" charset="0"/>
            </a:endParaRPr>
          </a:p>
        </p:txBody>
      </p:sp>
      <p:sp>
        <p:nvSpPr>
          <p:cNvPr id="4107" name="文本框 15"/>
          <p:cNvSpPr>
            <a:spLocks noChangeArrowheads="1"/>
          </p:cNvSpPr>
          <p:nvPr/>
        </p:nvSpPr>
        <p:spPr bwMode="auto">
          <a:xfrm>
            <a:off x="2370138" y="381000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03.</a:t>
            </a:r>
            <a:endParaRPr lang="zh-CN" altLang="en-US" sz="4000" b="1" i="1">
              <a:solidFill>
                <a:srgbClr val="26B7CC"/>
              </a:solidFill>
              <a:sym typeface="Calibri" panose="020F0502020204030204" pitchFamily="34" charset="0"/>
            </a:endParaRPr>
          </a:p>
        </p:txBody>
      </p:sp>
      <p:sp>
        <p:nvSpPr>
          <p:cNvPr id="4108" name="文本框 16"/>
          <p:cNvSpPr>
            <a:spLocks noChangeArrowheads="1"/>
          </p:cNvSpPr>
          <p:nvPr/>
        </p:nvSpPr>
        <p:spPr bwMode="auto">
          <a:xfrm>
            <a:off x="2852738" y="431006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04.</a:t>
            </a:r>
            <a:endParaRPr lang="zh-CN" altLang="en-US" sz="4000" b="1" i="1">
              <a:solidFill>
                <a:srgbClr val="ED4989"/>
              </a:solidFill>
              <a:sym typeface="Calibri" panose="020F0502020204030204" pitchFamily="34" charset="0"/>
            </a:endParaRPr>
          </a:p>
        </p:txBody>
      </p:sp>
      <p:sp>
        <p:nvSpPr>
          <p:cNvPr id="4109" name="矩形 18"/>
          <p:cNvSpPr>
            <a:spLocks noChangeArrowheads="1"/>
          </p:cNvSpPr>
          <p:nvPr/>
        </p:nvSpPr>
        <p:spPr bwMode="auto">
          <a:xfrm rot="-361439">
            <a:off x="3787775" y="1941513"/>
            <a:ext cx="4214813"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sym typeface="Calibri" panose="020F0502020204030204" pitchFamily="34" charset="0"/>
                <a:hlinkClick r:id="rId8" action="ppaction://hlinksldjump"/>
              </a:rPr>
              <a:t>UML</a:t>
            </a:r>
            <a:r>
              <a:rPr lang="zh-CN" altLang="en-US" sz="3200" b="1" i="1">
                <a:solidFill>
                  <a:srgbClr val="FFFFFF"/>
                </a:solidFill>
                <a:sym typeface="Calibri" panose="020F0502020204030204" pitchFamily="34" charset="0"/>
                <a:hlinkClick r:id="rId8" action="ppaction://hlinksldjump"/>
              </a:rPr>
              <a:t>的诞生历史</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0" name="矩形 19"/>
          <p:cNvSpPr>
            <a:spLocks noChangeArrowheads="1"/>
          </p:cNvSpPr>
          <p:nvPr/>
        </p:nvSpPr>
        <p:spPr bwMode="auto">
          <a:xfrm rot="-361439">
            <a:off x="3344863" y="3541713"/>
            <a:ext cx="6237287" cy="474662"/>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的特点</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1" name="矩形 20"/>
          <p:cNvSpPr>
            <a:spLocks noChangeArrowheads="1"/>
          </p:cNvSpPr>
          <p:nvPr/>
        </p:nvSpPr>
        <p:spPr bwMode="auto">
          <a:xfrm rot="-361439">
            <a:off x="3911600" y="419100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的结构</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2" name="直角三角形 23"/>
          <p:cNvSpPr>
            <a:spLocks noChangeArrowheads="1"/>
          </p:cNvSpPr>
          <p:nvPr/>
        </p:nvSpPr>
        <p:spPr bwMode="auto">
          <a:xfrm rot="-370201" flipH="1" flipV="1">
            <a:off x="8007350" y="4435475"/>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3" name="直角三角形 24"/>
          <p:cNvSpPr>
            <a:spLocks noChangeArrowheads="1"/>
          </p:cNvSpPr>
          <p:nvPr/>
        </p:nvSpPr>
        <p:spPr bwMode="auto">
          <a:xfrm rot="-370201" flipH="1" flipV="1">
            <a:off x="9275763" y="3694113"/>
            <a:ext cx="201612"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4" name="直角三角形 25"/>
          <p:cNvSpPr>
            <a:spLocks noChangeArrowheads="1"/>
          </p:cNvSpPr>
          <p:nvPr/>
        </p:nvSpPr>
        <p:spPr bwMode="auto">
          <a:xfrm rot="-370201" flipH="1" flipV="1">
            <a:off x="7602538" y="217011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5" name="直角三角形 26"/>
          <p:cNvSpPr>
            <a:spLocks noChangeArrowheads="1"/>
          </p:cNvSpPr>
          <p:nvPr/>
        </p:nvSpPr>
        <p:spPr bwMode="auto">
          <a:xfrm rot="-370201" flipH="1" flipV="1">
            <a:off x="7329488" y="1473200"/>
            <a:ext cx="201612"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475" y="4786313"/>
            <a:ext cx="3033713"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11" action="ppaction://hlinksldjump"/>
              </a:rPr>
              <a:t>04.1 UML</a:t>
            </a:r>
            <a:r>
              <a:rPr lang="zh-CN" altLang="en-US" sz="2800" dirty="0">
                <a:solidFill>
                  <a:schemeClr val="bg1"/>
                </a:solidFill>
                <a:hlinkClick r:id="rId11" action="ppaction://hlinksldjump"/>
              </a:rPr>
              <a:t>中的事物</a:t>
            </a:r>
            <a:endParaRPr lang="zh-CN" altLang="en-US" sz="2800" dirty="0">
              <a:solidFill>
                <a:schemeClr val="bg1"/>
              </a:solidFill>
            </a:endParaRPr>
          </a:p>
        </p:txBody>
      </p:sp>
      <p:sp>
        <p:nvSpPr>
          <p:cNvPr id="3" name="日期占位符 2"/>
          <p:cNvSpPr>
            <a:spLocks noGrp="1"/>
          </p:cNvSpPr>
          <p:nvPr>
            <p:ph type="dt" sz="quarter" idx="10"/>
          </p:nvPr>
        </p:nvSpPr>
        <p:spPr/>
        <p:txBody>
          <a:bodyPr/>
          <a:lstStyle/>
          <a:p>
            <a:pPr>
              <a:defRPr/>
            </a:pPr>
            <a:fld id="{82740754-54AC-4282-B860-016AE8589444}" type="datetime1">
              <a:rPr lang="zh-CN" altLang="en-US"/>
              <a:t>2018/10/15</a:t>
            </a:fld>
            <a:endParaRPr lang="zh-CN" altLang="zh-CN"/>
          </a:p>
        </p:txBody>
      </p:sp>
      <p:sp>
        <p:nvSpPr>
          <p:cNvPr id="41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3A89D9C-6DFC-4812-B762-F4FD5922270B}" type="slidenum">
              <a:rPr lang="zh-CN" altLang="en-US">
                <a:solidFill>
                  <a:srgbClr val="898989"/>
                </a:solidFill>
              </a:rPr>
              <a:t>2</a:t>
            </a:fld>
            <a:endParaRPr lang="zh-CN" altLang="en-US" sz="1800"/>
          </a:p>
        </p:txBody>
      </p:sp>
      <p:pic>
        <p:nvPicPr>
          <p:cNvPr id="4119" name="图片 2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grpSp>
        <p:nvGrpSpPr>
          <p:cNvPr id="22532" name="Group 4"/>
          <p:cNvGrpSpPr/>
          <p:nvPr/>
        </p:nvGrpSpPr>
        <p:grpSpPr bwMode="auto">
          <a:xfrm>
            <a:off x="0" y="6734175"/>
            <a:ext cx="12192000" cy="138113"/>
            <a:chOff x="0" y="0"/>
            <a:chExt cx="12231884" cy="334101"/>
          </a:xfrm>
        </p:grpSpPr>
        <p:sp>
          <p:nvSpPr>
            <p:cNvPr id="225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5625" y="2184400"/>
            <a:ext cx="28257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统一了</a:t>
            </a:r>
            <a:r>
              <a:rPr lang="en-US" altLang="zh-CN" sz="2400">
                <a:latin typeface="Arial" panose="020B0604020202020204" pitchFamily="34" charset="0"/>
              </a:rPr>
              <a:t>Booch</a:t>
            </a:r>
            <a:r>
              <a:rPr lang="zh-CN" altLang="en-US" sz="2400">
                <a:latin typeface="Arial" panose="020B0604020202020204" pitchFamily="34" charset="0"/>
              </a:rPr>
              <a:t>、</a:t>
            </a:r>
            <a:r>
              <a:rPr lang="en-US" altLang="zh-CN" sz="2400">
                <a:latin typeface="Arial" panose="020B0604020202020204" pitchFamily="34" charset="0"/>
              </a:rPr>
              <a:t>OMT</a:t>
            </a:r>
            <a:r>
              <a:rPr lang="zh-CN" altLang="en-US" sz="2400">
                <a:latin typeface="Arial" panose="020B0604020202020204" pitchFamily="34" charset="0"/>
              </a:rPr>
              <a:t>、</a:t>
            </a:r>
            <a:r>
              <a:rPr lang="en-US" altLang="zh-CN" sz="2400">
                <a:latin typeface="Arial" panose="020B0604020202020204" pitchFamily="34" charset="0"/>
              </a:rPr>
              <a:t>OOSE</a:t>
            </a:r>
            <a:r>
              <a:rPr lang="zh-CN" altLang="en-US" sz="2400">
                <a:latin typeface="Arial" panose="020B0604020202020204" pitchFamily="34" charset="0"/>
              </a:rPr>
              <a:t>和其他面向对象方法所涉及的基本概念和建模符号。</a:t>
            </a:r>
            <a:endParaRPr lang="zh-CN" altLang="en-US">
              <a:solidFill>
                <a:srgbClr val="2E3740"/>
              </a:solidFill>
              <a:sym typeface="宋体" panose="02010600030101010101" pitchFamily="2" charset="-122"/>
            </a:endParaRPr>
          </a:p>
        </p:txBody>
      </p:sp>
      <p:sp>
        <p:nvSpPr>
          <p:cNvPr id="4105" name="矩形 6"/>
          <p:cNvSpPr>
            <a:spLocks noChangeArrowheads="1"/>
          </p:cNvSpPr>
          <p:nvPr/>
        </p:nvSpPr>
        <p:spPr bwMode="auto">
          <a:xfrm>
            <a:off x="4110038" y="2176463"/>
            <a:ext cx="24352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吸取了面向对象领域中各种优秀的思想，其中也包括非</a:t>
            </a:r>
            <a:r>
              <a:rPr lang="en-US" altLang="zh-CN" sz="2400">
                <a:latin typeface="Arial" panose="020B0604020202020204" pitchFamily="34" charset="0"/>
              </a:rPr>
              <a:t>OO</a:t>
            </a:r>
            <a:r>
              <a:rPr lang="zh-CN" altLang="en-US" sz="2400">
                <a:latin typeface="Arial" panose="020B0604020202020204" pitchFamily="34" charset="0"/>
              </a:rPr>
              <a:t>方法的影响。</a:t>
            </a:r>
            <a:endParaRPr lang="zh-CN" altLang="en-US" sz="2400">
              <a:solidFill>
                <a:srgbClr val="2E3740"/>
              </a:solidFill>
              <a:sym typeface="宋体" panose="02010600030101010101" pitchFamily="2" charset="-122"/>
            </a:endParaRPr>
          </a:p>
        </p:txBody>
      </p:sp>
      <p:sp>
        <p:nvSpPr>
          <p:cNvPr id="4106" name="矩形 7"/>
          <p:cNvSpPr>
            <a:spLocks noChangeArrowheads="1"/>
          </p:cNvSpPr>
          <p:nvPr/>
        </p:nvSpPr>
        <p:spPr bwMode="auto">
          <a:xfrm>
            <a:off x="7651750" y="2047875"/>
            <a:ext cx="40513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在演变的过程中还提出了一些新的概念：模板、职责、扩展机制、线程、过程、分布式、并发、模式、合作、活动图；并清晰地区分类型、类和实例、细化、接口和组件概念。</a:t>
            </a:r>
            <a:endParaRPr lang="zh-CN" altLang="en-US">
              <a:solidFill>
                <a:srgbClr val="2E3740"/>
              </a:solidFill>
              <a:sym typeface="宋体" panose="02010600030101010101" pitchFamily="2" charset="-122"/>
            </a:endParaRPr>
          </a:p>
        </p:txBody>
      </p:sp>
      <p:sp>
        <p:nvSpPr>
          <p:cNvPr id="4107" name="矩形 9"/>
          <p:cNvSpPr>
            <a:spLocks noChangeArrowheads="1"/>
          </p:cNvSpPr>
          <p:nvPr/>
        </p:nvSpPr>
        <p:spPr bwMode="auto">
          <a:xfrm>
            <a:off x="1285875" y="1414463"/>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9350" y="1462088"/>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20163" y="1357313"/>
            <a:ext cx="1216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a:solidFill>
                  <a:srgbClr val="FF0000"/>
                </a:solidFill>
                <a:sym typeface="宋体" panose="02010600030101010101" pitchFamily="2" charset="-122"/>
              </a:rPr>
              <a:t> </a:t>
            </a:r>
            <a:endParaRPr lang="en-US" altLang="zh-CN" sz="3600" b="1" i="1">
              <a:solidFill>
                <a:srgbClr val="FF0000"/>
              </a:solidFill>
              <a:sym typeface="Calibri" panose="020F0502020204030204" pitchFamily="34" charset="0"/>
            </a:endParaRPr>
          </a:p>
        </p:txBody>
      </p:sp>
      <p:sp>
        <p:nvSpPr>
          <p:cNvPr id="22539" name="直接连接符 14"/>
          <p:cNvSpPr>
            <a:spLocks noChangeShapeType="1"/>
          </p:cNvSpPr>
          <p:nvPr/>
        </p:nvSpPr>
        <p:spPr bwMode="auto">
          <a:xfrm>
            <a:off x="3735388" y="1841500"/>
            <a:ext cx="0" cy="3233738"/>
          </a:xfrm>
          <a:prstGeom prst="line">
            <a:avLst/>
          </a:prstGeom>
          <a:noFill/>
          <a:ln w="12700">
            <a:solidFill>
              <a:srgbClr val="D8D8D8"/>
            </a:solidFill>
            <a:bevel/>
          </a:ln>
          <a:extLst>
            <a:ext uri="{909E8E84-426E-40DD-AFC4-6F175D3DCCD1}">
              <a14:hiddenFill xmlns:a14="http://schemas.microsoft.com/office/drawing/2010/main">
                <a:noFill/>
              </a14:hiddenFill>
            </a:ext>
          </a:extLst>
        </p:spPr>
        <p:txBody>
          <a:bodyPr/>
          <a:lstStyle/>
          <a:p>
            <a:endParaRPr lang="zh-CN" altLang="en-US"/>
          </a:p>
        </p:txBody>
      </p:sp>
      <p:sp>
        <p:nvSpPr>
          <p:cNvPr id="22540" name="直接连接符 15"/>
          <p:cNvSpPr>
            <a:spLocks noChangeShapeType="1"/>
          </p:cNvSpPr>
          <p:nvPr/>
        </p:nvSpPr>
        <p:spPr bwMode="auto">
          <a:xfrm>
            <a:off x="6945313" y="1841500"/>
            <a:ext cx="0" cy="3233738"/>
          </a:xfrm>
          <a:prstGeom prst="line">
            <a:avLst/>
          </a:prstGeom>
          <a:noFill/>
          <a:ln w="12700">
            <a:solidFill>
              <a:srgbClr val="D8D8D8"/>
            </a:solidFill>
            <a:bevel/>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2275" y="1436688"/>
            <a:ext cx="3076575" cy="4545012"/>
          </a:xfrm>
          <a:custGeom>
            <a:avLst/>
            <a:gdLst>
              <a:gd name="T0" fmla="*/ 0 w 2235563"/>
              <a:gd name="T1" fmla="*/ 68059916 h 1448138"/>
              <a:gd name="T2" fmla="*/ 245781202 w 2235563"/>
              <a:gd name="T3" fmla="*/ 0 h 1448138"/>
              <a:gd name="T4" fmla="*/ 2147483647 w 2235563"/>
              <a:gd name="T5" fmla="*/ 0 h 1448138"/>
              <a:gd name="T6" fmla="*/ 2147483647 w 2235563"/>
              <a:gd name="T7" fmla="*/ 68059916 h 1448138"/>
              <a:gd name="T8" fmla="*/ 2147483647 w 2235563"/>
              <a:gd name="T9" fmla="*/ 612537313 h 1448138"/>
              <a:gd name="T10" fmla="*/ 2147483647 w 2235563"/>
              <a:gd name="T11" fmla="*/ 680596903 h 1448138"/>
              <a:gd name="T12" fmla="*/ 245781202 w 2235563"/>
              <a:gd name="T13" fmla="*/ 680596903 h 1448138"/>
              <a:gd name="T14" fmla="*/ 0 w 2235563"/>
              <a:gd name="T15" fmla="*/ 612537313 h 1448138"/>
              <a:gd name="T16" fmla="*/ 0 w 2235563"/>
              <a:gd name="T17" fmla="*/ 6805991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2963" y="1414463"/>
            <a:ext cx="4611687" cy="4540250"/>
          </a:xfrm>
          <a:custGeom>
            <a:avLst/>
            <a:gdLst>
              <a:gd name="T0" fmla="*/ 0 w 2235563"/>
              <a:gd name="T1" fmla="*/ 17388341 h 1448138"/>
              <a:gd name="T2" fmla="*/ 705182692 w 2235563"/>
              <a:gd name="T3" fmla="*/ 0 h 1448138"/>
              <a:gd name="T4" fmla="*/ 2147483647 w 2235563"/>
              <a:gd name="T5" fmla="*/ 0 h 1448138"/>
              <a:gd name="T6" fmla="*/ 2147483647 w 2235563"/>
              <a:gd name="T7" fmla="*/ 17388341 h 1448138"/>
              <a:gd name="T8" fmla="*/ 2147483647 w 2235563"/>
              <a:gd name="T9" fmla="*/ 156495576 h 1448138"/>
              <a:gd name="T10" fmla="*/ 2147483647 w 2235563"/>
              <a:gd name="T11" fmla="*/ 173883923 h 1448138"/>
              <a:gd name="T12" fmla="*/ 705182692 w 2235563"/>
              <a:gd name="T13" fmla="*/ 173883923 h 1448138"/>
              <a:gd name="T14" fmla="*/ 0 w 2235563"/>
              <a:gd name="T15" fmla="*/ 156495576 h 1448138"/>
              <a:gd name="T16" fmla="*/ 0 w 2235563"/>
              <a:gd name="T17" fmla="*/ 1738834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8913" y="1414463"/>
            <a:ext cx="2698750" cy="4567237"/>
          </a:xfrm>
          <a:custGeom>
            <a:avLst/>
            <a:gdLst>
              <a:gd name="T0" fmla="*/ 0 w 2235563"/>
              <a:gd name="T1" fmla="*/ 261799567 h 1448138"/>
              <a:gd name="T2" fmla="*/ 128524125 w 2235563"/>
              <a:gd name="T3" fmla="*/ 0 h 1448138"/>
              <a:gd name="T4" fmla="*/ 1855571343 w 2235563"/>
              <a:gd name="T5" fmla="*/ 0 h 1448138"/>
              <a:gd name="T6" fmla="*/ 1984095198 w 2235563"/>
              <a:gd name="T7" fmla="*/ 261799567 h 1448138"/>
              <a:gd name="T8" fmla="*/ 1984095198 w 2235563"/>
              <a:gd name="T9" fmla="*/ 2147483647 h 1448138"/>
              <a:gd name="T10" fmla="*/ 1855571343 w 2235563"/>
              <a:gd name="T11" fmla="*/ 2147483647 h 1448138"/>
              <a:gd name="T12" fmla="*/ 128524125 w 2235563"/>
              <a:gd name="T13" fmla="*/ 2147483647 h 1448138"/>
              <a:gd name="T14" fmla="*/ 0 w 2235563"/>
              <a:gd name="T15" fmla="*/ 2147483647 h 1448138"/>
              <a:gd name="T16" fmla="*/ 0 w 2235563"/>
              <a:gd name="T17" fmla="*/ 261799567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 name="日期占位符 1"/>
          <p:cNvSpPr>
            <a:spLocks noGrp="1"/>
          </p:cNvSpPr>
          <p:nvPr>
            <p:ph type="dt" sz="quarter" idx="10"/>
          </p:nvPr>
        </p:nvSpPr>
        <p:spPr/>
        <p:txBody>
          <a:bodyPr/>
          <a:lstStyle/>
          <a:p>
            <a:pPr>
              <a:defRPr/>
            </a:pPr>
            <a:fld id="{2733AABE-ECEE-40D3-A77E-9FFC686B9A45}" type="datetime1">
              <a:rPr lang="zh-CN" altLang="en-US"/>
              <a:t>2018/10/15</a:t>
            </a:fld>
            <a:endParaRPr lang="zh-CN" altLang="zh-CN"/>
          </a:p>
        </p:txBody>
      </p:sp>
      <p:sp>
        <p:nvSpPr>
          <p:cNvPr id="2254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8C2303-C0C3-455D-B366-1A296BB09B71}" type="slidenum">
              <a:rPr lang="zh-CN" altLang="en-US">
                <a:solidFill>
                  <a:srgbClr val="898989"/>
                </a:solidFill>
              </a:rPr>
              <a:t>20</a:t>
            </a:fld>
            <a:endParaRPr lang="zh-CN" altLang="en-US" sz="1800"/>
          </a:p>
        </p:txBody>
      </p:sp>
      <p:pic>
        <p:nvPicPr>
          <p:cNvPr id="22546"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3555" name="Group 4"/>
          <p:cNvGrpSpPr/>
          <p:nvPr/>
        </p:nvGrpSpPr>
        <p:grpSpPr bwMode="auto">
          <a:xfrm>
            <a:off x="0" y="6734175"/>
            <a:ext cx="12192000" cy="138113"/>
            <a:chOff x="0" y="0"/>
            <a:chExt cx="12231884" cy="334101"/>
          </a:xfrm>
        </p:grpSpPr>
        <p:sp>
          <p:nvSpPr>
            <p:cNvPr id="235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34347272 w 3243492"/>
              <a:gd name="T1" fmla="*/ 0 h 2240066"/>
              <a:gd name="T2" fmla="*/ 34347272 w 3243492"/>
              <a:gd name="T3" fmla="*/ 1341087 h 2240066"/>
              <a:gd name="T4" fmla="*/ 25098914 w 3243492"/>
              <a:gd name="T5" fmla="*/ 1341087 h 2240066"/>
              <a:gd name="T6" fmla="*/ 25226645 w 3243492"/>
              <a:gd name="T7" fmla="*/ 1702623 h 2240066"/>
              <a:gd name="T8" fmla="*/ 19696949 w 3243492"/>
              <a:gd name="T9" fmla="*/ 1341087 h 2240066"/>
              <a:gd name="T10" fmla="*/ 0 w 3243492"/>
              <a:gd name="T11" fmla="*/ 134108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chemeClr val="bg1"/>
                </a:solidFill>
                <a:latin typeface="Arial" panose="020B0604020202020204" pitchFamily="34" charset="0"/>
                <a:sym typeface="宋体" panose="02010600030101010101" pitchFamily="2" charset="-122"/>
              </a:rPr>
              <a:t>因此可以认为，</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是一种先进实用的标准建模语句，但其中某些概念尚待实践来验证，</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也必然存在一个</a:t>
            </a:r>
            <a:r>
              <a:rPr lang="zh-CN" altLang="en-US" sz="3200" b="1">
                <a:solidFill>
                  <a:srgbClr val="FF0000"/>
                </a:solidFill>
                <a:latin typeface="Arial" panose="020B0604020202020204" pitchFamily="34" charset="0"/>
                <a:sym typeface="宋体" panose="02010600030101010101" pitchFamily="2" charset="-122"/>
              </a:rPr>
              <a:t>进化</a:t>
            </a:r>
            <a:r>
              <a:rPr lang="zh-CN" altLang="en-US" sz="3200" b="1">
                <a:solidFill>
                  <a:schemeClr val="bg1"/>
                </a:solidFill>
                <a:latin typeface="Arial" panose="020B0604020202020204" pitchFamily="34" charset="0"/>
                <a:sym typeface="宋体" panose="02010600030101010101" pitchFamily="2" charset="-122"/>
              </a:rPr>
              <a:t>过程。</a:t>
            </a:r>
            <a:endParaRPr lang="zh-CN" altLang="en-US" sz="2400" b="1">
              <a:solidFill>
                <a:schemeClr val="bg1"/>
              </a:solidFill>
              <a:sym typeface="宋体" panose="02010600030101010101" pitchFamily="2" charset="-122"/>
            </a:endParaRPr>
          </a:p>
        </p:txBody>
      </p:sp>
      <p:grpSp>
        <p:nvGrpSpPr>
          <p:cNvPr id="23558" name="Group 21"/>
          <p:cNvGrpSpPr/>
          <p:nvPr/>
        </p:nvGrpSpPr>
        <p:grpSpPr bwMode="auto">
          <a:xfrm>
            <a:off x="1816100" y="984250"/>
            <a:ext cx="2246313" cy="2052638"/>
            <a:chOff x="0" y="0"/>
            <a:chExt cx="736600" cy="712788"/>
          </a:xfrm>
        </p:grpSpPr>
        <p:sp>
          <p:nvSpPr>
            <p:cNvPr id="23563"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3564"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3559"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t>2018/10/15</a:t>
            </a:fld>
            <a:endParaRPr lang="zh-CN" altLang="zh-CN"/>
          </a:p>
        </p:txBody>
      </p:sp>
      <p:sp>
        <p:nvSpPr>
          <p:cNvPr id="2356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E33548-173E-4A56-B50C-F1B92E447E86}" type="slidenum">
              <a:rPr lang="zh-CN" altLang="en-US">
                <a:solidFill>
                  <a:srgbClr val="898989"/>
                </a:solidFill>
              </a:rPr>
              <a:t>21</a:t>
            </a:fld>
            <a:endParaRPr lang="zh-CN" altLang="en-US" sz="1800"/>
          </a:p>
        </p:txBody>
      </p:sp>
      <p:pic>
        <p:nvPicPr>
          <p:cNvPr id="23562"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4"/>
          <p:cNvGrpSpPr/>
          <p:nvPr/>
        </p:nvGrpSpPr>
        <p:grpSpPr bwMode="auto">
          <a:xfrm>
            <a:off x="0" y="6734175"/>
            <a:ext cx="12192000" cy="138113"/>
            <a:chOff x="0" y="0"/>
            <a:chExt cx="12231884" cy="334101"/>
          </a:xfrm>
        </p:grpSpPr>
        <p:sp>
          <p:nvSpPr>
            <p:cNvPr id="2458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8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8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9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9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4579" name="Group 11"/>
          <p:cNvGrpSpPr/>
          <p:nvPr/>
        </p:nvGrpSpPr>
        <p:grpSpPr bwMode="auto">
          <a:xfrm>
            <a:off x="1949450" y="1265238"/>
            <a:ext cx="8077200" cy="4327525"/>
            <a:chOff x="0" y="0"/>
            <a:chExt cx="4349805" cy="2330451"/>
          </a:xfrm>
        </p:grpSpPr>
        <p:sp>
          <p:nvSpPr>
            <p:cNvPr id="2458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24586"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2458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4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的结构</a:t>
            </a:r>
          </a:p>
        </p:txBody>
      </p:sp>
      <p:sp>
        <p:nvSpPr>
          <p:cNvPr id="2" name="日期占位符 1"/>
          <p:cNvSpPr>
            <a:spLocks noGrp="1"/>
          </p:cNvSpPr>
          <p:nvPr>
            <p:ph type="dt" sz="quarter" idx="10"/>
          </p:nvPr>
        </p:nvSpPr>
        <p:spPr/>
        <p:txBody>
          <a:bodyPr/>
          <a:lstStyle/>
          <a:p>
            <a:pPr>
              <a:defRPr/>
            </a:pPr>
            <a:fld id="{EA1189E5-EAC7-48ED-B25F-39E096806D2D}" type="datetime1">
              <a:rPr lang="zh-CN" altLang="en-US"/>
              <a:t>2018/10/15</a:t>
            </a:fld>
            <a:endParaRPr lang="zh-CN" altLang="zh-CN"/>
          </a:p>
        </p:txBody>
      </p:sp>
      <p:sp>
        <p:nvSpPr>
          <p:cNvPr id="2458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7B9D4F-8297-44D4-9B43-4E8399C1494F}" type="slidenum">
              <a:rPr lang="zh-CN" altLang="en-US">
                <a:solidFill>
                  <a:srgbClr val="898989"/>
                </a:solidFill>
              </a:rPr>
              <a:t>22</a:t>
            </a:fld>
            <a:endParaRPr lang="zh-CN" altLang="en-US" sz="1800"/>
          </a:p>
        </p:txBody>
      </p:sp>
      <p:pic>
        <p:nvPicPr>
          <p:cNvPr id="24584"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2C232D5-E6D2-4C50-9C9D-4066DD86FC29}" type="slidenum">
              <a:rPr lang="zh-CN" altLang="en-US">
                <a:solidFill>
                  <a:srgbClr val="898989"/>
                </a:solidFill>
                <a:latin typeface="Arial" panose="020B0604020202020204" pitchFamily="34" charset="0"/>
              </a:rPr>
              <a:t>23</a:t>
            </a:fld>
            <a:endParaRPr lang="zh-CN" altLang="en-US" sz="1800">
              <a:latin typeface="Arial" panose="020B0604020202020204" pitchFamily="34" charset="0"/>
            </a:endParaRPr>
          </a:p>
        </p:txBody>
      </p:sp>
      <p:sp>
        <p:nvSpPr>
          <p:cNvPr id="25604"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5605" name="Group 4"/>
          <p:cNvGrpSpPr/>
          <p:nvPr/>
        </p:nvGrpSpPr>
        <p:grpSpPr bwMode="auto">
          <a:xfrm>
            <a:off x="0" y="6734175"/>
            <a:ext cx="12192000" cy="138113"/>
            <a:chOff x="0" y="0"/>
            <a:chExt cx="12231884" cy="334101"/>
          </a:xfrm>
        </p:grpSpPr>
        <p:sp>
          <p:nvSpPr>
            <p:cNvPr id="256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283721 w 1685845"/>
              <a:gd name="T11" fmla="*/ 743402 h 1676401"/>
              <a:gd name="T12" fmla="*/ 326221 w 1685845"/>
              <a:gd name="T13" fmla="*/ 686287 h 1676401"/>
              <a:gd name="T14" fmla="*/ 222889 w 1685845"/>
              <a:gd name="T15" fmla="*/ 399824 h 1676401"/>
              <a:gd name="T16" fmla="*/ 531967 w 1685845"/>
              <a:gd name="T17" fmla="*/ 453989 h 1676401"/>
              <a:gd name="T18" fmla="*/ 618327 w 1685845"/>
              <a:gd name="T19" fmla="*/ 376276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2 h 1676401"/>
              <a:gd name="T2" fmla="*/ 382402 w 1685845"/>
              <a:gd name="T3" fmla="*/ 610787 h 1676401"/>
              <a:gd name="T4" fmla="*/ 437558 w 1685845"/>
              <a:gd name="T5" fmla="*/ 550233 h 1676401"/>
              <a:gd name="T6" fmla="*/ 357570 w 1685845"/>
              <a:gd name="T7" fmla="*/ 249447 h 1676401"/>
              <a:gd name="T8" fmla="*/ 675835 w 1685845"/>
              <a:gd name="T9" fmla="*/ 334017 h 1676401"/>
              <a:gd name="T10" fmla="*/ 751551 w 1685845"/>
              <a:gd name="T11" fmla="*/ 278380 h 1676401"/>
              <a:gd name="T12" fmla="*/ 1686485 w 1685845"/>
              <a:gd name="T13" fmla="*/ 27 h 1676401"/>
              <a:gd name="T14" fmla="*/ 1682562 w 1685845"/>
              <a:gd name="T15" fmla="*/ 696292 h 1676401"/>
              <a:gd name="T16" fmla="*/ 985679 w 1685845"/>
              <a:gd name="T17" fmla="*/ 981391 h 1676401"/>
              <a:gd name="T18" fmla="*/ 696540 w 1685845"/>
              <a:gd name="T19" fmla="*/ 1676393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540 w 1685845"/>
              <a:gd name="T1" fmla="*/ 1676393 h 1676401"/>
              <a:gd name="T2" fmla="*/ 0 w 1685845"/>
              <a:gd name="T3" fmla="*/ 1676392 h 1676401"/>
              <a:gd name="T4" fmla="*/ 283721 w 1685845"/>
              <a:gd name="T5" fmla="*/ 743402 h 1676401"/>
              <a:gd name="T6" fmla="*/ 284895 w 1685845"/>
              <a:gd name="T7" fmla="*/ 741830 h 1676401"/>
              <a:gd name="T8" fmla="*/ 159834 w 1685845"/>
              <a:gd name="T9" fmla="*/ 469217 h 1676401"/>
              <a:gd name="T10" fmla="*/ 484750 w 1685845"/>
              <a:gd name="T11" fmla="*/ 498419 h 1676401"/>
              <a:gd name="T12" fmla="*/ 494534 w 1685845"/>
              <a:gd name="T13" fmla="*/ 487672 h 1676401"/>
              <a:gd name="T14" fmla="*/ 1686485 w 1685845"/>
              <a:gd name="T15" fmla="*/ 27 h 1676401"/>
              <a:gd name="T16" fmla="*/ 1682562 w 1685845"/>
              <a:gd name="T17" fmla="*/ 696292 h 1676401"/>
              <a:gd name="T18" fmla="*/ 985679 w 1685845"/>
              <a:gd name="T19" fmla="*/ 981391 h 1676401"/>
              <a:gd name="T20" fmla="*/ 696540 w 1685845"/>
              <a:gd name="T21" fmla="*/ 1676393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494534 w 1685845"/>
              <a:gd name="T11" fmla="*/ 487672 h 1676401"/>
              <a:gd name="T12" fmla="*/ 549039 w 1685845"/>
              <a:gd name="T13" fmla="*/ 438628 h 1676401"/>
              <a:gd name="T14" fmla="*/ 467117 w 1685845"/>
              <a:gd name="T15" fmla="*/ 130569 h 1676401"/>
              <a:gd name="T16" fmla="*/ 835659 w 1685845"/>
              <a:gd name="T17" fmla="*/ 228498 h 1676401"/>
              <a:gd name="T18" fmla="*/ 893079 w 1685845"/>
              <a:gd name="T19" fmla="*/ 194440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25610"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25611"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1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pPr>
            <a:r>
              <a:rPr lang="zh-CN" altLang="en-US" sz="2400">
                <a:solidFill>
                  <a:schemeClr val="tx2"/>
                </a:solidFill>
                <a:sym typeface="宋体" panose="02010600030101010101" pitchFamily="2" charset="-122"/>
              </a:rPr>
              <a:t>包括：</a:t>
            </a:r>
            <a:r>
              <a:rPr lang="zh-CN" altLang="en-US" sz="2400" b="1">
                <a:solidFill>
                  <a:schemeClr val="tx2"/>
                </a:solidFill>
                <a:sym typeface="宋体" panose="02010600030101010101" pitchFamily="2" charset="-122"/>
              </a:rPr>
              <a:t>类、接口、协作、用况、主动类、构件、制品、结点 </a:t>
            </a:r>
            <a:r>
              <a:rPr lang="zh-CN" altLang="en-US" sz="2400">
                <a:solidFill>
                  <a:schemeClr val="tx2"/>
                </a:solidFill>
                <a:sym typeface="宋体" panose="02010600030101010101" pitchFamily="2" charset="-122"/>
              </a:rPr>
              <a:t>。</a:t>
            </a:r>
          </a:p>
        </p:txBody>
      </p:sp>
      <p:sp>
        <p:nvSpPr>
          <p:cNvPr id="42" name="矩形 13"/>
          <p:cNvSpPr>
            <a:spLocks noChangeArrowheads="1"/>
          </p:cNvSpPr>
          <p:nvPr/>
        </p:nvSpPr>
        <p:spPr bwMode="auto">
          <a:xfrm>
            <a:off x="8023225" y="124460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交互、状态机、活动</a:t>
            </a:r>
          </a:p>
        </p:txBody>
      </p:sp>
      <p:sp>
        <p:nvSpPr>
          <p:cNvPr id="43" name="矩形 13"/>
          <p:cNvSpPr>
            <a:spLocks noChangeArrowheads="1"/>
          </p:cNvSpPr>
          <p:nvPr/>
        </p:nvSpPr>
        <p:spPr bwMode="auto">
          <a:xfrm>
            <a:off x="1512888" y="4173538"/>
            <a:ext cx="262731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包</a:t>
            </a:r>
          </a:p>
        </p:txBody>
      </p:sp>
      <p:sp>
        <p:nvSpPr>
          <p:cNvPr id="44" name="矩形 13"/>
          <p:cNvSpPr>
            <a:spLocks noChangeArrowheads="1"/>
          </p:cNvSpPr>
          <p:nvPr/>
        </p:nvSpPr>
        <p:spPr bwMode="auto">
          <a:xfrm>
            <a:off x="8023225" y="4102100"/>
            <a:ext cx="2147888"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注解</a:t>
            </a:r>
          </a:p>
        </p:txBody>
      </p:sp>
      <p:sp>
        <p:nvSpPr>
          <p:cNvPr id="45" name="任意多边形 6"/>
          <p:cNvSpPr>
            <a:spLocks noChangeArrowheads="1"/>
          </p:cNvSpPr>
          <p:nvPr/>
        </p:nvSpPr>
        <p:spPr bwMode="auto">
          <a:xfrm>
            <a:off x="965200" y="1301750"/>
            <a:ext cx="4333875" cy="2309813"/>
          </a:xfrm>
          <a:custGeom>
            <a:avLst/>
            <a:gdLst>
              <a:gd name="T0" fmla="*/ 0 w 2235563"/>
              <a:gd name="T1" fmla="*/ 8118634 h 1448138"/>
              <a:gd name="T2" fmla="*/ 933357279 w 2235563"/>
              <a:gd name="T3" fmla="*/ 0 h 1448138"/>
              <a:gd name="T4" fmla="*/ 2147483647 w 2235563"/>
              <a:gd name="T5" fmla="*/ 0 h 1448138"/>
              <a:gd name="T6" fmla="*/ 2147483647 w 2235563"/>
              <a:gd name="T7" fmla="*/ 8118634 h 1448138"/>
              <a:gd name="T8" fmla="*/ 2147483647 w 2235563"/>
              <a:gd name="T9" fmla="*/ 73067506 h 1448138"/>
              <a:gd name="T10" fmla="*/ 2147483647 w 2235563"/>
              <a:gd name="T11" fmla="*/ 81186092 h 1448138"/>
              <a:gd name="T12" fmla="*/ 933357279 w 2235563"/>
              <a:gd name="T13" fmla="*/ 81186092 h 1448138"/>
              <a:gd name="T14" fmla="*/ 0 w 2235563"/>
              <a:gd name="T15" fmla="*/ 73067506 h 1448138"/>
              <a:gd name="T16" fmla="*/ 0 w 2235563"/>
              <a:gd name="T17" fmla="*/ 811863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19916678 h 1448138"/>
              <a:gd name="T2" fmla="*/ 461985989 w 2235563"/>
              <a:gd name="T3" fmla="*/ 0 h 1448138"/>
              <a:gd name="T4" fmla="*/ 2147483647 w 2235563"/>
              <a:gd name="T5" fmla="*/ 0 h 1448138"/>
              <a:gd name="T6" fmla="*/ 2147483647 w 2235563"/>
              <a:gd name="T7" fmla="*/ 19916678 h 1448138"/>
              <a:gd name="T8" fmla="*/ 2147483647 w 2235563"/>
              <a:gd name="T9" fmla="*/ 179248935 h 1448138"/>
              <a:gd name="T10" fmla="*/ 2147483647 w 2235563"/>
              <a:gd name="T11" fmla="*/ 199165499 h 1448138"/>
              <a:gd name="T12" fmla="*/ 461985989 w 2235563"/>
              <a:gd name="T13" fmla="*/ 199165499 h 1448138"/>
              <a:gd name="T14" fmla="*/ 0 w 2235563"/>
              <a:gd name="T15" fmla="*/ 179248935 h 1448138"/>
              <a:gd name="T16" fmla="*/ 0 w 2235563"/>
              <a:gd name="T17" fmla="*/ 1991667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3130229 h 1448138"/>
              <a:gd name="T2" fmla="*/ 271780997 w 2235563"/>
              <a:gd name="T3" fmla="*/ 0 h 1448138"/>
              <a:gd name="T4" fmla="*/ 2147483647 w 2235563"/>
              <a:gd name="T5" fmla="*/ 0 h 1448138"/>
              <a:gd name="T6" fmla="*/ 2147483647 w 2235563"/>
              <a:gd name="T7" fmla="*/ 3130229 h 1448138"/>
              <a:gd name="T8" fmla="*/ 2147483647 w 2235563"/>
              <a:gd name="T9" fmla="*/ 28172133 h 1448138"/>
              <a:gd name="T10" fmla="*/ 2147483647 w 2235563"/>
              <a:gd name="T11" fmla="*/ 31302354 h 1448138"/>
              <a:gd name="T12" fmla="*/ 271780997 w 2235563"/>
              <a:gd name="T13" fmla="*/ 31302354 h 1448138"/>
              <a:gd name="T14" fmla="*/ 0 w 2235563"/>
              <a:gd name="T15" fmla="*/ 28172133 h 1448138"/>
              <a:gd name="T16" fmla="*/ 0 w 2235563"/>
              <a:gd name="T17" fmla="*/ 313022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26935290 h 1448138"/>
              <a:gd name="T2" fmla="*/ 363692536 w 2235563"/>
              <a:gd name="T3" fmla="*/ 0 h 1448138"/>
              <a:gd name="T4" fmla="*/ 2147483647 w 2235563"/>
              <a:gd name="T5" fmla="*/ 0 h 1448138"/>
              <a:gd name="T6" fmla="*/ 2147483647 w 2235563"/>
              <a:gd name="T7" fmla="*/ 26935290 h 1448138"/>
              <a:gd name="T8" fmla="*/ 2147483647 w 2235563"/>
              <a:gd name="T9" fmla="*/ 242416347 h 1448138"/>
              <a:gd name="T10" fmla="*/ 2147483647 w 2235563"/>
              <a:gd name="T11" fmla="*/ 269351748 h 1448138"/>
              <a:gd name="T12" fmla="*/ 363692536 w 2235563"/>
              <a:gd name="T13" fmla="*/ 269351748 h 1448138"/>
              <a:gd name="T14" fmla="*/ 0 w 2235563"/>
              <a:gd name="T15" fmla="*/ 242416347 h 1448138"/>
              <a:gd name="T16" fmla="*/ 0 w 2235563"/>
              <a:gd name="T17" fmla="*/ 2693529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2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25621" name="矩形 9"/>
          <p:cNvSpPr>
            <a:spLocks noChangeArrowheads="1"/>
          </p:cNvSpPr>
          <p:nvPr/>
        </p:nvSpPr>
        <p:spPr bwMode="auto">
          <a:xfrm>
            <a:off x="5145088" y="2635250"/>
            <a:ext cx="19605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D7B5FA86-78AC-4E54-B257-B4541A6A072B}" type="datetime1">
              <a:rPr lang="zh-CN" altLang="en-US"/>
              <a:t>2018/10/15</a:t>
            </a:fld>
            <a:endParaRPr lang="zh-CN" altLang="zh-CN"/>
          </a:p>
        </p:txBody>
      </p:sp>
      <p:sp>
        <p:nvSpPr>
          <p:cNvPr id="28" name="横卷形 27">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53" name="图片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6627" name="Group 4"/>
          <p:cNvGrpSpPr/>
          <p:nvPr/>
        </p:nvGrpSpPr>
        <p:grpSpPr bwMode="auto">
          <a:xfrm>
            <a:off x="0" y="6734175"/>
            <a:ext cx="12192000" cy="138113"/>
            <a:chOff x="0" y="0"/>
            <a:chExt cx="12231884" cy="334101"/>
          </a:xfrm>
        </p:grpSpPr>
        <p:sp>
          <p:nvSpPr>
            <p:cNvPr id="2665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662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2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6649" name="矩形 1"/>
          <p:cNvSpPr>
            <a:spLocks noChangeArrowheads="1"/>
          </p:cNvSpPr>
          <p:nvPr/>
        </p:nvSpPr>
        <p:spPr bwMode="auto">
          <a:xfrm>
            <a:off x="6230938" y="804863"/>
            <a:ext cx="4957619"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dirty="0">
                <a:solidFill>
                  <a:srgbClr val="2E3740"/>
                </a:solidFill>
                <a:sym typeface="宋体" panose="02010600030101010101" pitchFamily="2" charset="-122"/>
              </a:rPr>
              <a:t>结构事物（</a:t>
            </a:r>
            <a:r>
              <a:rPr lang="en-US" altLang="zh-CN" sz="2800" dirty="0">
                <a:solidFill>
                  <a:srgbClr val="2E3740"/>
                </a:solidFill>
                <a:sym typeface="宋体" panose="02010600030101010101" pitchFamily="2" charset="-122"/>
              </a:rPr>
              <a:t>structural thing</a:t>
            </a:r>
            <a:r>
              <a:rPr lang="zh-CN" altLang="en-US" sz="2800" dirty="0">
                <a:solidFill>
                  <a:srgbClr val="2E3740"/>
                </a:solidFill>
                <a:sym typeface="宋体" panose="02010600030101010101" pitchFamily="2" charset="-122"/>
              </a:rPr>
              <a:t>）是</a:t>
            </a:r>
            <a:r>
              <a:rPr lang="en-US" altLang="zh-CN" sz="2800" dirty="0">
                <a:solidFill>
                  <a:srgbClr val="2E3740"/>
                </a:solidFill>
                <a:sym typeface="宋体" panose="02010600030101010101" pitchFamily="2" charset="-122"/>
              </a:rPr>
              <a:t>UML</a:t>
            </a:r>
            <a:r>
              <a:rPr lang="zh-CN" altLang="en-US" sz="2800" dirty="0">
                <a:solidFill>
                  <a:srgbClr val="2E3740"/>
                </a:solidFill>
                <a:sym typeface="宋体" panose="02010600030101010101" pitchFamily="2" charset="-122"/>
              </a:rPr>
              <a:t>模型中的名词。它们通常是</a:t>
            </a:r>
            <a:r>
              <a:rPr lang="en-US" altLang="zh-CN" sz="2800" dirty="0">
                <a:solidFill>
                  <a:srgbClr val="2E3740"/>
                </a:solidFill>
                <a:sym typeface="宋体" panose="02010600030101010101" pitchFamily="2" charset="-122"/>
              </a:rPr>
              <a:t>UML</a:t>
            </a:r>
            <a:r>
              <a:rPr lang="zh-CN" altLang="en-US" sz="2800" dirty="0">
                <a:solidFill>
                  <a:srgbClr val="2E3740"/>
                </a:solidFill>
                <a:sym typeface="宋体" panose="02010600030101010101" pitchFamily="2" charset="-122"/>
              </a:rPr>
              <a:t>模型的静态部分，描述概念或物理元素。包括：</a:t>
            </a:r>
            <a:r>
              <a:rPr lang="zh-CN" altLang="en-US" sz="2800" b="1" dirty="0">
                <a:solidFill>
                  <a:srgbClr val="FF0000"/>
                </a:solidFill>
                <a:sym typeface="宋体" panose="02010600030101010101" pitchFamily="2" charset="-122"/>
              </a:rPr>
              <a:t>类、接口、协作、用况、主动类、构件、制品、结点 </a:t>
            </a:r>
            <a:r>
              <a:rPr lang="zh-CN" altLang="en-US" sz="2800" dirty="0">
                <a:sym typeface="宋体" panose="02010600030101010101" pitchFamily="2" charset="-122"/>
              </a:rPr>
              <a:t>。结构事物的总称为类目（</a:t>
            </a:r>
            <a:r>
              <a:rPr lang="en-US" altLang="zh-CN" sz="2800" dirty="0">
                <a:sym typeface="宋体" panose="02010600030101010101" pitchFamily="2" charset="-122"/>
              </a:rPr>
              <a:t>classifier</a:t>
            </a:r>
            <a:r>
              <a:rPr lang="zh-CN" altLang="en-US" sz="2800" dirty="0">
                <a:sym typeface="宋体" panose="02010600030101010101" pitchFamily="2" charset="-122"/>
              </a:rPr>
              <a:t>）。</a:t>
            </a:r>
          </a:p>
        </p:txBody>
      </p:sp>
      <p:sp>
        <p:nvSpPr>
          <p:cNvPr id="2665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的事物</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92AA1DD3-7E8B-4463-BD4D-B2E68AD6556E}" type="datetime1">
              <a:rPr lang="zh-CN" altLang="en-US"/>
              <a:t>2018/10/15</a:t>
            </a:fld>
            <a:endParaRPr lang="zh-CN" altLang="zh-CN"/>
          </a:p>
        </p:txBody>
      </p:sp>
      <p:sp>
        <p:nvSpPr>
          <p:cNvPr id="266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DB6C5A-3B50-47C0-B3F6-398F04762297}" type="slidenum">
              <a:rPr lang="zh-CN" altLang="en-US">
                <a:solidFill>
                  <a:srgbClr val="898989"/>
                </a:solidFill>
              </a:rPr>
              <a:t>24</a:t>
            </a:fld>
            <a:endParaRPr lang="zh-CN" altLang="en-US" sz="1800"/>
          </a:p>
        </p:txBody>
      </p:sp>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7651" name="Group 4"/>
          <p:cNvGrpSpPr/>
          <p:nvPr/>
        </p:nvGrpSpPr>
        <p:grpSpPr bwMode="auto">
          <a:xfrm>
            <a:off x="0" y="6734175"/>
            <a:ext cx="12192000" cy="138113"/>
            <a:chOff x="0" y="0"/>
            <a:chExt cx="12231884" cy="334101"/>
          </a:xfrm>
        </p:grpSpPr>
        <p:sp>
          <p:nvSpPr>
            <p:cNvPr id="2765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5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625" y="1379538"/>
            <a:ext cx="3452813"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025" y="1579563"/>
            <a:ext cx="590708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class</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类是对一组具有相同属性、相同操作、相同关系和相同语义的对象的描述。类实现一个或多个接口。</a:t>
            </a:r>
          </a:p>
        </p:txBody>
      </p:sp>
      <p:sp>
        <p:nvSpPr>
          <p:cNvPr id="27654"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8AE322-5C8C-4521-8670-FFA62599FA81}" type="datetime1">
              <a:rPr lang="zh-CN" altLang="en-US"/>
              <a:t>2018/10/15</a:t>
            </a:fld>
            <a:endParaRPr lang="zh-CN" altLang="zh-CN"/>
          </a:p>
        </p:txBody>
      </p:sp>
      <p:sp>
        <p:nvSpPr>
          <p:cNvPr id="2765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62176-6FB5-4F26-BF82-A19EE97F6D82}" type="slidenum">
              <a:rPr lang="zh-CN" altLang="en-US">
                <a:solidFill>
                  <a:srgbClr val="898989"/>
                </a:solidFill>
              </a:rPr>
              <a:t>25</a:t>
            </a:fld>
            <a:endParaRPr lang="zh-CN" altLang="en-US" sz="1800"/>
          </a:p>
        </p:txBody>
      </p:sp>
      <p:pic>
        <p:nvPicPr>
          <p:cNvPr id="2765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8675" name="Group 4"/>
          <p:cNvGrpSpPr/>
          <p:nvPr/>
        </p:nvGrpSpPr>
        <p:grpSpPr bwMode="auto">
          <a:xfrm>
            <a:off x="0" y="6734175"/>
            <a:ext cx="12192000" cy="138113"/>
            <a:chOff x="0" y="0"/>
            <a:chExt cx="12231884" cy="334101"/>
          </a:xfrm>
        </p:grpSpPr>
        <p:sp>
          <p:nvSpPr>
            <p:cNvPr id="2868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4963" y="1793875"/>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188" y="911225"/>
            <a:ext cx="733583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interface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28678"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6C8B0AE7-BD41-40C8-99A7-C482E15E06FA}" type="datetime1">
              <a:rPr lang="zh-CN" altLang="en-US"/>
              <a:t>2018/10/15</a:t>
            </a:fld>
            <a:endParaRPr lang="zh-CN" altLang="zh-CN"/>
          </a:p>
        </p:txBody>
      </p:sp>
      <p:sp>
        <p:nvSpPr>
          <p:cNvPr id="2868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8E819D2-A560-4BAE-990D-4826B37A7EBF}" type="slidenum">
              <a:rPr lang="zh-CN" altLang="en-US">
                <a:solidFill>
                  <a:srgbClr val="898989"/>
                </a:solidFill>
              </a:rPr>
              <a:t>26</a:t>
            </a:fld>
            <a:endParaRPr lang="zh-CN" altLang="en-US" sz="1800"/>
          </a:p>
        </p:txBody>
      </p:sp>
      <p:pic>
        <p:nvPicPr>
          <p:cNvPr id="2868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9699" name="Group 4"/>
          <p:cNvGrpSpPr/>
          <p:nvPr/>
        </p:nvGrpSpPr>
        <p:grpSpPr bwMode="auto">
          <a:xfrm>
            <a:off x="0" y="6734175"/>
            <a:ext cx="12192000" cy="138113"/>
            <a:chOff x="0" y="0"/>
            <a:chExt cx="12231884" cy="334101"/>
          </a:xfrm>
        </p:grpSpPr>
        <p:sp>
          <p:nvSpPr>
            <p:cNvPr id="297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00" y="194627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1975" y="1320800"/>
            <a:ext cx="695801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collaboration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a:solidFill>
                <a:srgbClr val="2E3740"/>
              </a:solidFill>
              <a:sym typeface="宋体" panose="02010600030101010101" pitchFamily="2" charset="-122"/>
            </a:endParaRPr>
          </a:p>
        </p:txBody>
      </p:sp>
      <p:sp>
        <p:nvSpPr>
          <p:cNvPr id="2970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D6A6FBF4-277A-44DD-8A15-BC2E1D1EF5CB}" type="datetime1">
              <a:rPr lang="zh-CN" altLang="en-US"/>
              <a:t>2018/10/15</a:t>
            </a:fld>
            <a:endParaRPr lang="zh-CN" altLang="zh-CN"/>
          </a:p>
        </p:txBody>
      </p:sp>
      <p:sp>
        <p:nvSpPr>
          <p:cNvPr id="2970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1AAFB4C-B589-4993-933E-50123E98D396}" type="slidenum">
              <a:rPr lang="zh-CN" altLang="en-US">
                <a:solidFill>
                  <a:srgbClr val="898989"/>
                </a:solidFill>
              </a:rPr>
              <a:t>27</a:t>
            </a:fld>
            <a:endParaRPr lang="zh-CN" altLang="en-US" sz="1800"/>
          </a:p>
        </p:txBody>
      </p:sp>
      <p:pic>
        <p:nvPicPr>
          <p:cNvPr id="2970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0723" name="Group 4"/>
          <p:cNvGrpSpPr/>
          <p:nvPr/>
        </p:nvGrpSpPr>
        <p:grpSpPr bwMode="auto">
          <a:xfrm>
            <a:off x="0" y="6734175"/>
            <a:ext cx="12192000" cy="138113"/>
            <a:chOff x="0" y="0"/>
            <a:chExt cx="12231884" cy="334101"/>
          </a:xfrm>
        </p:grpSpPr>
        <p:sp>
          <p:nvSpPr>
            <p:cNvPr id="307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79500"/>
            <a:ext cx="6892925"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30726"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09BCA92-850E-41B9-92A3-0A6FD60489F1}" type="datetime1">
              <a:rPr lang="zh-CN" altLang="en-US"/>
              <a:t>2018/10/15</a:t>
            </a:fld>
            <a:endParaRPr lang="zh-CN" altLang="zh-CN"/>
          </a:p>
        </p:txBody>
      </p:sp>
      <p:sp>
        <p:nvSpPr>
          <p:cNvPr id="30728"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0E06771-136F-4622-9795-4190F2C09E16}" type="slidenum">
              <a:rPr lang="zh-CN" altLang="en-US">
                <a:solidFill>
                  <a:srgbClr val="898989"/>
                </a:solidFill>
              </a:rPr>
              <a:t>28</a:t>
            </a:fld>
            <a:endParaRPr lang="zh-CN" altLang="en-US" sz="1800"/>
          </a:p>
        </p:txBody>
      </p:sp>
      <p:pic>
        <p:nvPicPr>
          <p:cNvPr id="30729"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1747" name="Group 4"/>
          <p:cNvGrpSpPr/>
          <p:nvPr/>
        </p:nvGrpSpPr>
        <p:grpSpPr bwMode="auto">
          <a:xfrm>
            <a:off x="0" y="6734175"/>
            <a:ext cx="12192000" cy="138113"/>
            <a:chOff x="0" y="0"/>
            <a:chExt cx="12231884" cy="334101"/>
          </a:xfrm>
        </p:grpSpPr>
        <p:sp>
          <p:nvSpPr>
            <p:cNvPr id="3175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active class</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a:solidFill>
                <a:srgbClr val="2E3740"/>
              </a:solidFill>
              <a:sym typeface="宋体" panose="02010600030101010101" pitchFamily="2" charset="-122"/>
            </a:endParaRPr>
          </a:p>
        </p:txBody>
      </p:sp>
      <p:sp>
        <p:nvSpPr>
          <p:cNvPr id="31749"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3175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375" y="1866900"/>
            <a:ext cx="38417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quarter" idx="10"/>
          </p:nvPr>
        </p:nvSpPr>
        <p:spPr/>
        <p:txBody>
          <a:bodyPr/>
          <a:lstStyle/>
          <a:p>
            <a:pPr>
              <a:defRPr/>
            </a:pPr>
            <a:fld id="{276D16B7-11A7-4C2D-96ED-355D8BFBDA01}" type="datetime1">
              <a:rPr lang="zh-CN" altLang="en-US"/>
              <a:t>2018/10/15</a:t>
            </a:fld>
            <a:endParaRPr lang="zh-CN" altLang="zh-CN"/>
          </a:p>
        </p:txBody>
      </p:sp>
      <p:sp>
        <p:nvSpPr>
          <p:cNvPr id="317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8B82C39-13BB-4883-A536-B4008ED33E0D}" type="slidenum">
              <a:rPr lang="zh-CN" altLang="en-US">
                <a:solidFill>
                  <a:srgbClr val="898989"/>
                </a:solidFill>
              </a:rPr>
              <a:t>29</a:t>
            </a:fld>
            <a:endParaRPr lang="zh-CN" altLang="en-US" sz="1800"/>
          </a:p>
        </p:txBody>
      </p:sp>
      <p:pic>
        <p:nvPicPr>
          <p:cNvPr id="3175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3"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5124" name="Group 4"/>
          <p:cNvGrpSpPr/>
          <p:nvPr/>
        </p:nvGrpSpPr>
        <p:grpSpPr bwMode="auto">
          <a:xfrm>
            <a:off x="0" y="6734175"/>
            <a:ext cx="12192000" cy="138113"/>
            <a:chOff x="0" y="0"/>
            <a:chExt cx="12231884" cy="334101"/>
          </a:xfrm>
        </p:grpSpPr>
        <p:sp>
          <p:nvSpPr>
            <p:cNvPr id="513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5" name="文本框 16"/>
          <p:cNvSpPr>
            <a:spLocks noChangeArrowheads="1"/>
          </p:cNvSpPr>
          <p:nvPr/>
        </p:nvSpPr>
        <p:spPr bwMode="auto">
          <a:xfrm>
            <a:off x="3003550" y="135255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5126" name="矩形 20"/>
          <p:cNvSpPr>
            <a:spLocks noChangeArrowheads="1"/>
          </p:cNvSpPr>
          <p:nvPr/>
        </p:nvSpPr>
        <p:spPr bwMode="auto">
          <a:xfrm rot="-361439">
            <a:off x="3919538" y="1216025"/>
            <a:ext cx="4383087"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5127" name="直角三角形 23"/>
          <p:cNvSpPr>
            <a:spLocks noChangeArrowheads="1"/>
          </p:cNvSpPr>
          <p:nvPr/>
        </p:nvSpPr>
        <p:spPr bwMode="auto">
          <a:xfrm rot="-370201" flipH="1" flipV="1">
            <a:off x="7913688" y="1443038"/>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368800" y="2944813"/>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05.3 </a:t>
            </a:r>
            <a:r>
              <a:rPr lang="zh-CN" altLang="en-US" sz="2800" dirty="0">
                <a:solidFill>
                  <a:schemeClr val="bg1"/>
                </a:solidFill>
                <a:hlinkClick r:id="rId4" action="ppaction://hlinksldjump"/>
              </a:rPr>
              <a:t>构件图</a:t>
            </a:r>
            <a:endParaRPr lang="zh-CN" altLang="en-US" sz="2800" dirty="0">
              <a:solidFill>
                <a:schemeClr val="bg1"/>
              </a:solidFill>
            </a:endParaRPr>
          </a:p>
        </p:txBody>
      </p:sp>
      <p:sp>
        <p:nvSpPr>
          <p:cNvPr id="28" name="矩形 27"/>
          <p:cNvSpPr/>
          <p:nvPr/>
        </p:nvSpPr>
        <p:spPr>
          <a:xfrm rot="21244153">
            <a:off x="5356225" y="22971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05.2 </a:t>
            </a:r>
            <a:r>
              <a:rPr lang="zh-CN" altLang="en-US" sz="2800" dirty="0">
                <a:hlinkClick r:id="rId5" action="ppaction://hlinksldjump"/>
              </a:rPr>
              <a:t>对象图</a:t>
            </a:r>
            <a:endParaRPr lang="zh-CN" altLang="en-US" sz="2800" dirty="0"/>
          </a:p>
        </p:txBody>
      </p:sp>
      <p:sp>
        <p:nvSpPr>
          <p:cNvPr id="29" name="矩形 28"/>
          <p:cNvSpPr/>
          <p:nvPr/>
        </p:nvSpPr>
        <p:spPr>
          <a:xfrm rot="21244153">
            <a:off x="4198938" y="18764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05.1 </a:t>
            </a:r>
            <a:r>
              <a:rPr lang="zh-CN" altLang="en-US" sz="2800" dirty="0">
                <a:solidFill>
                  <a:schemeClr val="bg1"/>
                </a:solidFill>
                <a:hlinkClick r:id="rId6" action="ppaction://hlinksldjump"/>
              </a:rPr>
              <a:t>类图</a:t>
            </a:r>
            <a:endParaRPr lang="zh-CN" altLang="en-US" sz="2800" dirty="0">
              <a:solidFill>
                <a:schemeClr val="bg1"/>
              </a:solidFill>
            </a:endParaRPr>
          </a:p>
        </p:txBody>
      </p:sp>
      <p:sp>
        <p:nvSpPr>
          <p:cNvPr id="30" name="矩形 29"/>
          <p:cNvSpPr/>
          <p:nvPr/>
        </p:nvSpPr>
        <p:spPr>
          <a:xfrm rot="21244153">
            <a:off x="5472113" y="3365500"/>
            <a:ext cx="2828925" cy="39846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05.4 </a:t>
            </a:r>
            <a:r>
              <a:rPr lang="zh-CN" altLang="en-US" sz="2800" dirty="0">
                <a:hlinkClick r:id="rId7" action="ppaction://hlinksldjump"/>
              </a:rPr>
              <a:t>组合结构图</a:t>
            </a:r>
            <a:endParaRPr lang="zh-CN" altLang="en-US" sz="2800" dirty="0"/>
          </a:p>
        </p:txBody>
      </p:sp>
      <p:sp>
        <p:nvSpPr>
          <p:cNvPr id="34" name="矩形 33"/>
          <p:cNvSpPr/>
          <p:nvPr/>
        </p:nvSpPr>
        <p:spPr>
          <a:xfrm rot="21244153">
            <a:off x="4483100" y="5081588"/>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05.7 </a:t>
            </a:r>
            <a:r>
              <a:rPr lang="zh-CN" altLang="en-US" sz="2800" dirty="0">
                <a:solidFill>
                  <a:schemeClr val="bg1"/>
                </a:solidFill>
                <a:hlinkClick r:id="rId8" action="ppaction://hlinksldjump"/>
              </a:rPr>
              <a:t>通信图</a:t>
            </a:r>
            <a:endParaRPr lang="zh-CN" altLang="en-US" sz="2800" dirty="0">
              <a:solidFill>
                <a:schemeClr val="bg1"/>
              </a:solidFill>
            </a:endParaRPr>
          </a:p>
        </p:txBody>
      </p:sp>
      <p:sp>
        <p:nvSpPr>
          <p:cNvPr id="35" name="矩形 34"/>
          <p:cNvSpPr/>
          <p:nvPr/>
        </p:nvSpPr>
        <p:spPr>
          <a:xfrm rot="21244153">
            <a:off x="5470525" y="4433888"/>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05.6 </a:t>
            </a:r>
            <a:r>
              <a:rPr lang="zh-CN" altLang="en-US" sz="2800" dirty="0">
                <a:hlinkClick r:id="rId8" action="ppaction://hlinksldjump"/>
              </a:rPr>
              <a:t>顺序图</a:t>
            </a:r>
            <a:endParaRPr lang="zh-CN" altLang="en-US" sz="2800" dirty="0"/>
          </a:p>
        </p:txBody>
      </p:sp>
      <p:sp>
        <p:nvSpPr>
          <p:cNvPr id="36" name="矩形 35"/>
          <p:cNvSpPr/>
          <p:nvPr/>
        </p:nvSpPr>
        <p:spPr>
          <a:xfrm rot="21244153">
            <a:off x="4313238" y="40132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7" action="ppaction://hlinksldjump"/>
              </a:rPr>
              <a:t>05.5 </a:t>
            </a:r>
            <a:r>
              <a:rPr lang="zh-CN" altLang="en-US" sz="2800" dirty="0">
                <a:solidFill>
                  <a:schemeClr val="bg1"/>
                </a:solidFill>
                <a:hlinkClick r:id="rId7" action="ppaction://hlinksldjump"/>
              </a:rPr>
              <a:t>用况图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F6FEE2F7-86FD-4F7A-941D-16C7D97D8A32}" type="datetime1">
              <a:rPr lang="zh-CN" altLang="en-US"/>
              <a:t>2018/10/15</a:t>
            </a:fld>
            <a:endParaRPr lang="zh-CN" altLang="zh-CN"/>
          </a:p>
        </p:txBody>
      </p:sp>
      <p:sp>
        <p:nvSpPr>
          <p:cNvPr id="513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DB2563-C795-4F59-B894-FCC44C54BAD9}" type="slidenum">
              <a:rPr lang="zh-CN" altLang="en-US">
                <a:solidFill>
                  <a:srgbClr val="898989"/>
                </a:solidFill>
              </a:rPr>
              <a:t>3</a:t>
            </a:fld>
            <a:endParaRPr lang="zh-CN" altLang="en-US" sz="1800"/>
          </a:p>
        </p:txBody>
      </p:sp>
      <p:pic>
        <p:nvPicPr>
          <p:cNvPr id="5137" name="图片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2771" name="Group 4"/>
          <p:cNvGrpSpPr/>
          <p:nvPr/>
        </p:nvGrpSpPr>
        <p:grpSpPr bwMode="auto">
          <a:xfrm>
            <a:off x="0" y="6734175"/>
            <a:ext cx="12192000" cy="138113"/>
            <a:chOff x="0" y="0"/>
            <a:chExt cx="12231884" cy="334101"/>
          </a:xfrm>
        </p:grpSpPr>
        <p:sp>
          <p:nvSpPr>
            <p:cNvPr id="327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79438" y="2352675"/>
            <a:ext cx="373062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1200" y="1041400"/>
            <a:ext cx="7088188"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component</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构件是系统设计的模块化部件，将实现隐藏在一组外部接口背后。在一个系统中共享相同接口的构件可以相互替换，只要保持相同的逻辑行为即可。可以通过把部件和连接件接合在一起表示构件的实现；部件可以包括更小的构件。</a:t>
            </a:r>
          </a:p>
        </p:txBody>
      </p:sp>
      <p:sp>
        <p:nvSpPr>
          <p:cNvPr id="32774"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B1D27D55-FE0D-4E71-B902-8A94F0E35375}" type="datetime1">
              <a:rPr lang="zh-CN" altLang="en-US"/>
              <a:t>2018/10/15</a:t>
            </a:fld>
            <a:endParaRPr lang="zh-CN" altLang="zh-CN"/>
          </a:p>
        </p:txBody>
      </p:sp>
      <p:sp>
        <p:nvSpPr>
          <p:cNvPr id="3277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960DD9-F9BA-44C6-BFCD-6D247CCEEEA8}" type="slidenum">
              <a:rPr lang="zh-CN" altLang="en-US">
                <a:solidFill>
                  <a:srgbClr val="898989"/>
                </a:solidFill>
              </a:rPr>
              <a:t>30</a:t>
            </a:fld>
            <a:endParaRPr lang="zh-CN" altLang="en-US" sz="1800"/>
          </a:p>
        </p:txBody>
      </p:sp>
      <p:pic>
        <p:nvPicPr>
          <p:cNvPr id="3277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3795" name="Group 4"/>
          <p:cNvGrpSpPr/>
          <p:nvPr/>
        </p:nvGrpSpPr>
        <p:grpSpPr bwMode="auto">
          <a:xfrm>
            <a:off x="0" y="6734175"/>
            <a:ext cx="12192000" cy="138113"/>
            <a:chOff x="0" y="0"/>
            <a:chExt cx="12231884" cy="334101"/>
          </a:xfrm>
        </p:grpSpPr>
        <p:sp>
          <p:nvSpPr>
            <p:cNvPr id="3380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制品（</a:t>
            </a:r>
            <a:r>
              <a:rPr lang="en-US" altLang="zh-CN" sz="4000" b="1">
                <a:solidFill>
                  <a:srgbClr val="2E3740"/>
                </a:solidFill>
                <a:sym typeface="宋体" panose="02010600030101010101" pitchFamily="2" charset="-122"/>
              </a:rPr>
              <a:t>artifact</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Calibri" panose="020F0502020204030204" pitchFamily="34" charset="0"/>
              </a:rPr>
              <a:t>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a:solidFill>
                <a:srgbClr val="2E3740"/>
              </a:solidFill>
              <a:sym typeface="宋体" panose="02010600030101010101" pitchFamily="2" charset="-122"/>
            </a:endParaRPr>
          </a:p>
        </p:txBody>
      </p:sp>
      <p:sp>
        <p:nvSpPr>
          <p:cNvPr id="3379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3379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9875" y="2249488"/>
            <a:ext cx="37147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8F3FA876-F525-45F7-9088-AEFCCD5A226A}" type="datetime1">
              <a:rPr lang="zh-CN" altLang="en-US"/>
              <a:t>2018/10/15</a:t>
            </a:fld>
            <a:endParaRPr lang="zh-CN" altLang="zh-CN"/>
          </a:p>
        </p:txBody>
      </p:sp>
      <p:sp>
        <p:nvSpPr>
          <p:cNvPr id="338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B867A4E-1900-485F-B19D-1504281F6301}" type="slidenum">
              <a:rPr lang="zh-CN" altLang="en-US">
                <a:solidFill>
                  <a:srgbClr val="898989"/>
                </a:solidFill>
              </a:rPr>
              <a:t>31</a:t>
            </a:fld>
            <a:endParaRPr lang="zh-CN" altLang="en-US" sz="1800"/>
          </a:p>
        </p:txBody>
      </p:sp>
      <p:pic>
        <p:nvPicPr>
          <p:cNvPr id="3380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4819" name="Group 4"/>
          <p:cNvGrpSpPr/>
          <p:nvPr/>
        </p:nvGrpSpPr>
        <p:grpSpPr bwMode="auto">
          <a:xfrm>
            <a:off x="0" y="6734175"/>
            <a:ext cx="12192000" cy="138113"/>
            <a:chOff x="0" y="0"/>
            <a:chExt cx="12231884" cy="334101"/>
          </a:xfrm>
        </p:grpSpPr>
        <p:sp>
          <p:nvSpPr>
            <p:cNvPr id="348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00125" y="1962150"/>
            <a:ext cx="3335338"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1388" y="1074738"/>
            <a:ext cx="65008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a:solidFill>
                  <a:srgbClr val="2E3740"/>
                </a:solidFill>
                <a:sym typeface="宋体" panose="02010600030101010101" pitchFamily="2" charset="-122"/>
              </a:rPr>
              <a:t> （</a:t>
            </a:r>
            <a:r>
              <a:rPr lang="en-US" altLang="zh-CN" sz="4000" b="1">
                <a:solidFill>
                  <a:srgbClr val="2E3740"/>
                </a:solidFill>
                <a:sym typeface="宋体" panose="02010600030101010101" pitchFamily="2" charset="-122"/>
              </a:rPr>
              <a:t>node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3482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9B476A-69CC-424A-9C8F-EC9105FD1682}" type="datetime1">
              <a:rPr lang="zh-CN" altLang="en-US"/>
              <a:t>2018/10/15</a:t>
            </a:fld>
            <a:endParaRPr lang="zh-CN" altLang="zh-CN"/>
          </a:p>
        </p:txBody>
      </p:sp>
      <p:sp>
        <p:nvSpPr>
          <p:cNvPr id="3482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38D6F50-FBA5-4120-B8B7-3B7C769CBE1C}" type="slidenum">
              <a:rPr lang="zh-CN" altLang="en-US">
                <a:solidFill>
                  <a:srgbClr val="898989"/>
                </a:solidFill>
              </a:rPr>
              <a:t>32</a:t>
            </a:fld>
            <a:endParaRPr lang="zh-CN" altLang="en-US" sz="1800"/>
          </a:p>
        </p:txBody>
      </p:sp>
      <p:pic>
        <p:nvPicPr>
          <p:cNvPr id="3482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5843" name="Group 4"/>
          <p:cNvGrpSpPr/>
          <p:nvPr/>
        </p:nvGrpSpPr>
        <p:grpSpPr bwMode="auto">
          <a:xfrm>
            <a:off x="0" y="6734175"/>
            <a:ext cx="12192000" cy="138113"/>
            <a:chOff x="0" y="0"/>
            <a:chExt cx="12231884" cy="334101"/>
          </a:xfrm>
        </p:grpSpPr>
        <p:sp>
          <p:nvSpPr>
            <p:cNvPr id="358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5844"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5"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6"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7"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8"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0"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1"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2"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3"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4"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5"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6"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7"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8"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9"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0"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1"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2"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4"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35865" name="矩形 1"/>
          <p:cNvSpPr>
            <a:spLocks noChangeArrowheads="1"/>
          </p:cNvSpPr>
          <p:nvPr/>
        </p:nvSpPr>
        <p:spPr bwMode="auto">
          <a:xfrm>
            <a:off x="6305550" y="1436688"/>
            <a:ext cx="4778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行为事物是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模型图的动态部分。它们是模型中的动词，描述跨越空间和时间的行为，主要包括交互和状态机两部分。共有</a:t>
            </a:r>
            <a:r>
              <a:rPr lang="en-US" altLang="zh-CN" sz="2800">
                <a:solidFill>
                  <a:srgbClr val="2E3740"/>
                </a:solidFill>
                <a:sym typeface="宋体" panose="02010600030101010101" pitchFamily="2" charset="-122"/>
              </a:rPr>
              <a:t>3</a:t>
            </a:r>
            <a:r>
              <a:rPr lang="zh-CN" altLang="en-US" sz="2800">
                <a:solidFill>
                  <a:srgbClr val="2E3740"/>
                </a:solidFill>
                <a:sym typeface="宋体" panose="02010600030101010101" pitchFamily="2" charset="-122"/>
              </a:rPr>
              <a:t>类主要的行为事物。</a:t>
            </a:r>
          </a:p>
        </p:txBody>
      </p:sp>
      <p:sp>
        <p:nvSpPr>
          <p:cNvPr id="35866"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53F3EA-DB66-4694-AD6F-2EC1C862D7DD}" type="datetime1">
              <a:rPr lang="zh-CN" altLang="en-US"/>
              <a:t>2018/10/15</a:t>
            </a:fld>
            <a:endParaRPr lang="zh-CN" altLang="zh-CN"/>
          </a:p>
        </p:txBody>
      </p:sp>
      <p:sp>
        <p:nvSpPr>
          <p:cNvPr id="3586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8ED878-AF19-47EA-9659-1AF87B8CBE2C}" type="slidenum">
              <a:rPr lang="zh-CN" altLang="en-US">
                <a:solidFill>
                  <a:srgbClr val="898989"/>
                </a:solidFill>
              </a:rPr>
              <a:t>33</a:t>
            </a:fld>
            <a:endParaRPr lang="zh-CN" altLang="en-US" sz="1800"/>
          </a:p>
        </p:txBody>
      </p:sp>
      <p:pic>
        <p:nvPicPr>
          <p:cNvPr id="35869"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6867" name="Group 4"/>
          <p:cNvGrpSpPr/>
          <p:nvPr/>
        </p:nvGrpSpPr>
        <p:grpSpPr bwMode="auto">
          <a:xfrm>
            <a:off x="0" y="6734175"/>
            <a:ext cx="12192000" cy="138113"/>
            <a:chOff x="0" y="0"/>
            <a:chExt cx="12231884" cy="334101"/>
          </a:xfrm>
        </p:grpSpPr>
        <p:sp>
          <p:nvSpPr>
            <p:cNvPr id="368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38" y="2581275"/>
            <a:ext cx="10504487"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交互（</a:t>
            </a:r>
            <a:r>
              <a:rPr lang="en-US" altLang="zh-CN" sz="4000" b="1">
                <a:solidFill>
                  <a:srgbClr val="2E3740"/>
                </a:solidFill>
                <a:sym typeface="宋体" panose="02010600030101010101" pitchFamily="2" charset="-122"/>
              </a:rPr>
              <a:t>interaction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36869"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00" y="579438"/>
            <a:ext cx="58293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52D640AA-D430-4098-AC75-E321FB35B0D5}" type="datetime1">
              <a:rPr lang="zh-CN" altLang="en-US"/>
              <a:t>2018/10/15</a:t>
            </a:fld>
            <a:endParaRPr lang="zh-CN" altLang="zh-CN"/>
          </a:p>
        </p:txBody>
      </p:sp>
      <p:sp>
        <p:nvSpPr>
          <p:cNvPr id="368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FE1B5B-032A-43A6-8F5D-66A456154B2B}" type="slidenum">
              <a:rPr lang="zh-CN" altLang="en-US">
                <a:solidFill>
                  <a:srgbClr val="898989"/>
                </a:solidFill>
              </a:rPr>
              <a:t>34</a:t>
            </a:fld>
            <a:endParaRPr lang="zh-CN" altLang="en-US" sz="1800"/>
          </a:p>
        </p:txBody>
      </p:sp>
      <p:pic>
        <p:nvPicPr>
          <p:cNvPr id="3687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7891" name="Group 4"/>
          <p:cNvGrpSpPr/>
          <p:nvPr/>
        </p:nvGrpSpPr>
        <p:grpSpPr bwMode="auto">
          <a:xfrm>
            <a:off x="0" y="6734175"/>
            <a:ext cx="12192000" cy="138113"/>
            <a:chOff x="0" y="0"/>
            <a:chExt cx="12231884" cy="334101"/>
          </a:xfrm>
        </p:grpSpPr>
        <p:sp>
          <p:nvSpPr>
            <p:cNvPr id="3789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89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状态机（</a:t>
            </a:r>
            <a:r>
              <a:rPr lang="en-US" altLang="zh-CN" sz="4000" b="1">
                <a:solidFill>
                  <a:srgbClr val="2E3740"/>
                </a:solidFill>
                <a:sym typeface="宋体" panose="02010600030101010101" pitchFamily="2" charset="-122"/>
              </a:rPr>
              <a:t>state machine</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37893"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061075" y="325438"/>
            <a:ext cx="456406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97E10931-368D-4388-8574-4D6F8A796097}" type="datetime1">
              <a:rPr lang="zh-CN" altLang="en-US"/>
              <a:t>2018/10/15</a:t>
            </a:fld>
            <a:endParaRPr lang="zh-CN" altLang="zh-CN"/>
          </a:p>
        </p:txBody>
      </p:sp>
      <p:sp>
        <p:nvSpPr>
          <p:cNvPr id="3789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EE18BE-0BBB-4391-8649-32FE77C3488F}" type="slidenum">
              <a:rPr lang="zh-CN" altLang="en-US">
                <a:solidFill>
                  <a:srgbClr val="898989"/>
                </a:solidFill>
              </a:rPr>
              <a:t>35</a:t>
            </a:fld>
            <a:endParaRPr lang="zh-CN" altLang="en-US" sz="1800"/>
          </a:p>
        </p:txBody>
      </p:sp>
      <p:pic>
        <p:nvPicPr>
          <p:cNvPr id="37897"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8915" name="Group 4"/>
          <p:cNvGrpSpPr/>
          <p:nvPr/>
        </p:nvGrpSpPr>
        <p:grpSpPr bwMode="auto">
          <a:xfrm>
            <a:off x="0" y="6734175"/>
            <a:ext cx="12192000" cy="138113"/>
            <a:chOff x="0" y="0"/>
            <a:chExt cx="12231884" cy="334101"/>
          </a:xfrm>
        </p:grpSpPr>
        <p:sp>
          <p:nvSpPr>
            <p:cNvPr id="389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活动（</a:t>
            </a:r>
            <a:r>
              <a:rPr lang="en-US" altLang="zh-CN" sz="4000" b="1">
                <a:solidFill>
                  <a:srgbClr val="2E3740"/>
                </a:solidFill>
                <a:sym typeface="宋体" panose="02010600030101010101" pitchFamily="2" charset="-122"/>
              </a:rPr>
              <a:t>activity</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3891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6111875" y="776288"/>
            <a:ext cx="37607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DD6D5E8F-3573-4AF1-9D87-107523FC0685}" type="datetime1">
              <a:rPr lang="zh-CN" altLang="en-US"/>
              <a:t>2018/10/15</a:t>
            </a:fld>
            <a:endParaRPr lang="zh-CN" altLang="zh-CN"/>
          </a:p>
        </p:txBody>
      </p:sp>
      <p:sp>
        <p:nvSpPr>
          <p:cNvPr id="3892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662BF0-F1F4-4434-80E3-657B5F657923}" type="slidenum">
              <a:rPr lang="zh-CN" altLang="en-US">
                <a:solidFill>
                  <a:srgbClr val="898989"/>
                </a:solidFill>
              </a:rPr>
              <a:t>36</a:t>
            </a:fld>
            <a:endParaRPr lang="zh-CN" altLang="en-US" sz="1800"/>
          </a:p>
        </p:txBody>
      </p:sp>
      <p:pic>
        <p:nvPicPr>
          <p:cNvPr id="3892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9939" name="Group 4"/>
          <p:cNvGrpSpPr/>
          <p:nvPr/>
        </p:nvGrpSpPr>
        <p:grpSpPr bwMode="auto">
          <a:xfrm>
            <a:off x="0" y="6734175"/>
            <a:ext cx="12192000" cy="138113"/>
            <a:chOff x="0" y="0"/>
            <a:chExt cx="12231884" cy="334101"/>
          </a:xfrm>
        </p:grpSpPr>
        <p:sp>
          <p:nvSpPr>
            <p:cNvPr id="399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9940"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1"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2"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3"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4"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5"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6"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7"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8"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9"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0"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1"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2"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3"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4"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5"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6"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7"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8"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9"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60"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39961" name="矩形 1"/>
          <p:cNvSpPr>
            <a:spLocks noChangeArrowheads="1"/>
          </p:cNvSpPr>
          <p:nvPr/>
        </p:nvSpPr>
        <p:spPr bwMode="auto">
          <a:xfrm>
            <a:off x="6215063" y="2097088"/>
            <a:ext cx="4779962"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分组事物是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模型图的组织部分，描述事物的组织结构，主要由包来实现。</a:t>
            </a:r>
          </a:p>
        </p:txBody>
      </p:sp>
      <p:sp>
        <p:nvSpPr>
          <p:cNvPr id="3996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E08E274-5742-4BFD-976E-872B087C16AC}" type="datetime1">
              <a:rPr lang="zh-CN" altLang="en-US"/>
              <a:t>2018/10/15</a:t>
            </a:fld>
            <a:endParaRPr lang="zh-CN" altLang="zh-CN"/>
          </a:p>
        </p:txBody>
      </p:sp>
      <p:sp>
        <p:nvSpPr>
          <p:cNvPr id="3996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5CBD336-3475-4DF4-A3B1-D653E94CF654}" type="slidenum">
              <a:rPr lang="zh-CN" altLang="en-US">
                <a:solidFill>
                  <a:srgbClr val="898989"/>
                </a:solidFill>
              </a:rPr>
              <a:t>37</a:t>
            </a:fld>
            <a:endParaRPr lang="zh-CN" altLang="en-US" sz="1800"/>
          </a:p>
        </p:txBody>
      </p:sp>
      <p:pic>
        <p:nvPicPr>
          <p:cNvPr id="39965" name="图片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0963" name="Group 4"/>
          <p:cNvGrpSpPr/>
          <p:nvPr/>
        </p:nvGrpSpPr>
        <p:grpSpPr bwMode="auto">
          <a:xfrm>
            <a:off x="0" y="6734175"/>
            <a:ext cx="12192000" cy="138113"/>
            <a:chOff x="0" y="0"/>
            <a:chExt cx="12231884" cy="334101"/>
          </a:xfrm>
        </p:grpSpPr>
        <p:sp>
          <p:nvSpPr>
            <p:cNvPr id="409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8363" y="1244600"/>
            <a:ext cx="65166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46963" y="1379538"/>
            <a:ext cx="39068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096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分组事物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AEC7CD7-7CDE-40A5-A2FE-3159F143E310}" type="datetime1">
              <a:rPr lang="zh-CN" altLang="en-US"/>
              <a:t>2018/10/15</a:t>
            </a:fld>
            <a:endParaRPr lang="zh-CN" altLang="zh-CN"/>
          </a:p>
        </p:txBody>
      </p:sp>
      <p:sp>
        <p:nvSpPr>
          <p:cNvPr id="4096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42ECFFF-C0BF-416B-8F33-671A671C492B}" type="slidenum">
              <a:rPr lang="zh-CN" altLang="en-US">
                <a:solidFill>
                  <a:srgbClr val="898989"/>
                </a:solidFill>
              </a:rPr>
              <a:t>38</a:t>
            </a:fld>
            <a:endParaRPr lang="zh-CN" altLang="en-US" sz="1800"/>
          </a:p>
        </p:txBody>
      </p:sp>
      <p:pic>
        <p:nvPicPr>
          <p:cNvPr id="4097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1987" name="Group 4"/>
          <p:cNvGrpSpPr/>
          <p:nvPr/>
        </p:nvGrpSpPr>
        <p:grpSpPr bwMode="auto">
          <a:xfrm>
            <a:off x="0" y="6734175"/>
            <a:ext cx="12192000" cy="138113"/>
            <a:chOff x="0" y="0"/>
            <a:chExt cx="12231884" cy="334101"/>
          </a:xfrm>
        </p:grpSpPr>
        <p:sp>
          <p:nvSpPr>
            <p:cNvPr id="420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98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8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2009" name="矩形 1"/>
          <p:cNvSpPr>
            <a:spLocks noChangeArrowheads="1"/>
          </p:cNvSpPr>
          <p:nvPr/>
        </p:nvSpPr>
        <p:spPr bwMode="auto">
          <a:xfrm>
            <a:off x="6156325" y="1712913"/>
            <a:ext cx="477996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注释事物是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模型的解释部分，用来</a:t>
            </a:r>
            <a:r>
              <a:rPr lang="zh-CN" altLang="en-US" sz="2800">
                <a:solidFill>
                  <a:srgbClr val="FF0000"/>
                </a:solidFill>
                <a:sym typeface="宋体" panose="02010600030101010101" pitchFamily="2" charset="-122"/>
              </a:rPr>
              <a:t>描述、说明</a:t>
            </a:r>
            <a:r>
              <a:rPr lang="zh-CN" altLang="en-US" sz="2800">
                <a:solidFill>
                  <a:srgbClr val="2E3740"/>
                </a:solidFill>
                <a:sym typeface="宋体" panose="02010600030101010101" pitchFamily="2" charset="-122"/>
              </a:rPr>
              <a:t>和</a:t>
            </a:r>
            <a:r>
              <a:rPr lang="zh-CN" altLang="en-US" sz="2800">
                <a:solidFill>
                  <a:srgbClr val="FF0000"/>
                </a:solidFill>
                <a:sym typeface="宋体" panose="02010600030101010101" pitchFamily="2" charset="-122"/>
              </a:rPr>
              <a:t>标注</a:t>
            </a:r>
            <a:r>
              <a:rPr lang="zh-CN" altLang="en-US" sz="2800">
                <a:solidFill>
                  <a:srgbClr val="2E3740"/>
                </a:solidFill>
                <a:sym typeface="宋体" panose="02010600030101010101" pitchFamily="2" charset="-122"/>
              </a:rPr>
              <a:t>模型中的任何元素。</a:t>
            </a:r>
          </a:p>
        </p:txBody>
      </p:sp>
      <p:sp>
        <p:nvSpPr>
          <p:cNvPr id="4201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01BCF8CE-8EB2-46E7-B189-921733CB47C5}" type="datetime1">
              <a:rPr lang="zh-CN" altLang="en-US"/>
              <a:t>2018/10/15</a:t>
            </a:fld>
            <a:endParaRPr lang="zh-CN" altLang="zh-CN"/>
          </a:p>
        </p:txBody>
      </p:sp>
      <p:sp>
        <p:nvSpPr>
          <p:cNvPr id="420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B9623C-FD15-467F-B650-BFD244DFF89A}" type="slidenum">
              <a:rPr lang="zh-CN" altLang="en-US">
                <a:solidFill>
                  <a:srgbClr val="898989"/>
                </a:solidFill>
              </a:rPr>
              <a:t>39</a:t>
            </a:fld>
            <a:endParaRPr lang="zh-CN" altLang="en-US" sz="1800"/>
          </a:p>
        </p:txBody>
      </p:sp>
      <p:pic>
        <p:nvPicPr>
          <p:cNvPr id="42013"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7"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6148" name="Group 4"/>
          <p:cNvGrpSpPr/>
          <p:nvPr/>
        </p:nvGrpSpPr>
        <p:grpSpPr bwMode="auto">
          <a:xfrm>
            <a:off x="0" y="6734175"/>
            <a:ext cx="12192000" cy="138113"/>
            <a:chOff x="0" y="0"/>
            <a:chExt cx="12231884" cy="334101"/>
          </a:xfrm>
        </p:grpSpPr>
        <p:sp>
          <p:nvSpPr>
            <p:cNvPr id="616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6149" name="文本框 16"/>
          <p:cNvSpPr>
            <a:spLocks noChangeArrowheads="1"/>
          </p:cNvSpPr>
          <p:nvPr/>
        </p:nvSpPr>
        <p:spPr bwMode="auto">
          <a:xfrm>
            <a:off x="2865438" y="127635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6150" name="矩形 20"/>
          <p:cNvSpPr>
            <a:spLocks noChangeArrowheads="1"/>
          </p:cNvSpPr>
          <p:nvPr/>
        </p:nvSpPr>
        <p:spPr bwMode="auto">
          <a:xfrm rot="-361439">
            <a:off x="3781425" y="1139825"/>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6151" name="直角三角形 23"/>
          <p:cNvSpPr>
            <a:spLocks noChangeArrowheads="1"/>
          </p:cNvSpPr>
          <p:nvPr/>
        </p:nvSpPr>
        <p:spPr bwMode="auto">
          <a:xfrm rot="-370201" flipH="1" flipV="1">
            <a:off x="7775575" y="136525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230688" y="2868613"/>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05.10 </a:t>
            </a:r>
            <a:r>
              <a:rPr lang="zh-CN" altLang="en-US" sz="2800" dirty="0">
                <a:solidFill>
                  <a:schemeClr val="bg1"/>
                </a:solidFill>
                <a:hlinkClick r:id="rId4" action="ppaction://hlinksldjump"/>
              </a:rPr>
              <a:t>部署图</a:t>
            </a:r>
            <a:endParaRPr lang="zh-CN" altLang="en-US" sz="2800" dirty="0">
              <a:solidFill>
                <a:schemeClr val="bg1"/>
              </a:solidFill>
            </a:endParaRPr>
          </a:p>
        </p:txBody>
      </p:sp>
      <p:sp>
        <p:nvSpPr>
          <p:cNvPr id="28" name="矩形 27"/>
          <p:cNvSpPr/>
          <p:nvPr/>
        </p:nvSpPr>
        <p:spPr>
          <a:xfrm rot="21244153">
            <a:off x="5219700" y="22209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05.9 </a:t>
            </a:r>
            <a:r>
              <a:rPr lang="zh-CN" altLang="en-US" sz="2800" dirty="0">
                <a:hlinkClick r:id="rId5" action="ppaction://hlinksldjump"/>
              </a:rPr>
              <a:t>活动图</a:t>
            </a:r>
            <a:endParaRPr lang="zh-CN" altLang="en-US" sz="2800" dirty="0"/>
          </a:p>
        </p:txBody>
      </p:sp>
      <p:sp>
        <p:nvSpPr>
          <p:cNvPr id="29" name="矩形 28"/>
          <p:cNvSpPr/>
          <p:nvPr/>
        </p:nvSpPr>
        <p:spPr>
          <a:xfrm rot="21244153">
            <a:off x="4060825" y="18002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05.8 </a:t>
            </a:r>
            <a:r>
              <a:rPr lang="zh-CN" altLang="en-US" sz="2800" dirty="0">
                <a:solidFill>
                  <a:schemeClr val="bg1"/>
                </a:solidFill>
                <a:hlinkClick r:id="rId6" action="ppaction://hlinksldjump"/>
              </a:rPr>
              <a:t>状态图</a:t>
            </a:r>
            <a:endParaRPr lang="zh-CN" altLang="en-US" sz="2800" dirty="0">
              <a:solidFill>
                <a:schemeClr val="bg1"/>
              </a:solidFill>
            </a:endParaRPr>
          </a:p>
        </p:txBody>
      </p:sp>
      <p:sp>
        <p:nvSpPr>
          <p:cNvPr id="30" name="矩形 29"/>
          <p:cNvSpPr/>
          <p:nvPr/>
        </p:nvSpPr>
        <p:spPr>
          <a:xfrm rot="21244153">
            <a:off x="5335588" y="3289300"/>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05.11 </a:t>
            </a:r>
            <a:r>
              <a:rPr lang="zh-CN" altLang="en-US" sz="2800" dirty="0">
                <a:hlinkClick r:id="rId7" action="ppaction://hlinksldjump"/>
              </a:rPr>
              <a:t>包图</a:t>
            </a:r>
            <a:endParaRPr lang="zh-CN" altLang="en-US" sz="2800" dirty="0"/>
          </a:p>
        </p:txBody>
      </p:sp>
      <p:sp>
        <p:nvSpPr>
          <p:cNvPr id="35" name="矩形 34"/>
          <p:cNvSpPr/>
          <p:nvPr/>
        </p:nvSpPr>
        <p:spPr>
          <a:xfrm rot="21244153">
            <a:off x="5332413" y="4346575"/>
            <a:ext cx="3049587"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05.13 </a:t>
            </a:r>
            <a:r>
              <a:rPr lang="zh-CN" altLang="en-US" sz="2800" dirty="0">
                <a:hlinkClick r:id="rId8" action="ppaction://hlinksldjump"/>
              </a:rPr>
              <a:t>交互概念图</a:t>
            </a:r>
            <a:endParaRPr lang="zh-CN" altLang="en-US" sz="2800" dirty="0"/>
          </a:p>
        </p:txBody>
      </p:sp>
      <p:sp>
        <p:nvSpPr>
          <p:cNvPr id="36" name="矩形 35"/>
          <p:cNvSpPr/>
          <p:nvPr/>
        </p:nvSpPr>
        <p:spPr>
          <a:xfrm rot="21244153">
            <a:off x="4175125" y="39370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05.12 </a:t>
            </a:r>
            <a:r>
              <a:rPr lang="zh-CN" altLang="en-US" sz="2800" dirty="0">
                <a:solidFill>
                  <a:schemeClr val="bg1"/>
                </a:solidFill>
                <a:hlinkClick r:id="rId8" action="ppaction://hlinksldjump"/>
              </a:rPr>
              <a:t>定时图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B24830E9-41EB-4283-B734-2CB6F734D21C}" type="datetime1">
              <a:rPr lang="zh-CN" altLang="en-US"/>
              <a:t>2018/10/15</a:t>
            </a:fld>
            <a:endParaRPr lang="zh-CN" altLang="zh-CN"/>
          </a:p>
        </p:txBody>
      </p:sp>
      <p:sp>
        <p:nvSpPr>
          <p:cNvPr id="615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08488C-7945-45B6-ACF3-DBCBDA1403A8}" type="slidenum">
              <a:rPr lang="zh-CN" altLang="en-US">
                <a:solidFill>
                  <a:srgbClr val="898989"/>
                </a:solidFill>
              </a:rPr>
              <a:t>4</a:t>
            </a:fld>
            <a:endParaRPr lang="zh-CN" altLang="en-US" sz="1800"/>
          </a:p>
        </p:txBody>
      </p:sp>
      <p:pic>
        <p:nvPicPr>
          <p:cNvPr id="6160" name="图片 2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3011" name="Group 4"/>
          <p:cNvGrpSpPr/>
          <p:nvPr/>
        </p:nvGrpSpPr>
        <p:grpSpPr bwMode="auto">
          <a:xfrm>
            <a:off x="0" y="6734175"/>
            <a:ext cx="12192000" cy="138113"/>
            <a:chOff x="0" y="0"/>
            <a:chExt cx="12231884" cy="334101"/>
          </a:xfrm>
        </p:grpSpPr>
        <p:sp>
          <p:nvSpPr>
            <p:cNvPr id="430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6575" y="1901825"/>
            <a:ext cx="55753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042025" y="350838"/>
            <a:ext cx="478790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450" y="3246438"/>
            <a:ext cx="52784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3015"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注释事物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D04B3E4-EC4F-4655-9246-36F896CA8497}" type="datetime1">
              <a:rPr lang="zh-CN" altLang="en-US"/>
              <a:t>2018/10/15</a:t>
            </a:fld>
            <a:endParaRPr lang="zh-CN" altLang="zh-CN"/>
          </a:p>
        </p:txBody>
      </p:sp>
      <p:sp>
        <p:nvSpPr>
          <p:cNvPr id="43017"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3A2B5F-8E0E-44B4-915B-18DEEE1936BA}" type="slidenum">
              <a:rPr lang="zh-CN" altLang="en-US">
                <a:solidFill>
                  <a:srgbClr val="898989"/>
                </a:solidFill>
              </a:rPr>
              <a:t>40</a:t>
            </a:fld>
            <a:endParaRPr lang="zh-CN" altLang="en-US" sz="1800"/>
          </a:p>
        </p:txBody>
      </p:sp>
      <p:pic>
        <p:nvPicPr>
          <p:cNvPr id="43018"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E4AE2CF-0883-4F73-ACBC-41F251A3209A}" type="slidenum">
              <a:rPr lang="zh-CN" altLang="en-US">
                <a:solidFill>
                  <a:srgbClr val="898989"/>
                </a:solidFill>
                <a:latin typeface="Arial" panose="020B0604020202020204" pitchFamily="34" charset="0"/>
              </a:rPr>
              <a:t>41</a:t>
            </a:fld>
            <a:endParaRPr lang="zh-CN" altLang="en-US" sz="1800">
              <a:latin typeface="Arial" panose="020B0604020202020204" pitchFamily="34" charset="0"/>
            </a:endParaRPr>
          </a:p>
        </p:txBody>
      </p:sp>
      <p:sp>
        <p:nvSpPr>
          <p:cNvPr id="4403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4036" name="Group 4"/>
          <p:cNvGrpSpPr/>
          <p:nvPr/>
        </p:nvGrpSpPr>
        <p:grpSpPr bwMode="auto">
          <a:xfrm>
            <a:off x="0" y="6734175"/>
            <a:ext cx="12192000" cy="138113"/>
            <a:chOff x="0" y="0"/>
            <a:chExt cx="12231884" cy="334101"/>
          </a:xfrm>
        </p:grpSpPr>
        <p:sp>
          <p:nvSpPr>
            <p:cNvPr id="4405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283721 w 1685845"/>
              <a:gd name="T11" fmla="*/ 743402 h 1676401"/>
              <a:gd name="T12" fmla="*/ 326221 w 1685845"/>
              <a:gd name="T13" fmla="*/ 686287 h 1676401"/>
              <a:gd name="T14" fmla="*/ 222889 w 1685845"/>
              <a:gd name="T15" fmla="*/ 399824 h 1676401"/>
              <a:gd name="T16" fmla="*/ 531967 w 1685845"/>
              <a:gd name="T17" fmla="*/ 453989 h 1676401"/>
              <a:gd name="T18" fmla="*/ 618327 w 1685845"/>
              <a:gd name="T19" fmla="*/ 376276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2 h 1676401"/>
              <a:gd name="T2" fmla="*/ 382402 w 1685845"/>
              <a:gd name="T3" fmla="*/ 610787 h 1676401"/>
              <a:gd name="T4" fmla="*/ 437558 w 1685845"/>
              <a:gd name="T5" fmla="*/ 550233 h 1676401"/>
              <a:gd name="T6" fmla="*/ 357570 w 1685845"/>
              <a:gd name="T7" fmla="*/ 249447 h 1676401"/>
              <a:gd name="T8" fmla="*/ 675835 w 1685845"/>
              <a:gd name="T9" fmla="*/ 334017 h 1676401"/>
              <a:gd name="T10" fmla="*/ 751551 w 1685845"/>
              <a:gd name="T11" fmla="*/ 278380 h 1676401"/>
              <a:gd name="T12" fmla="*/ 1686485 w 1685845"/>
              <a:gd name="T13" fmla="*/ 27 h 1676401"/>
              <a:gd name="T14" fmla="*/ 1682562 w 1685845"/>
              <a:gd name="T15" fmla="*/ 696292 h 1676401"/>
              <a:gd name="T16" fmla="*/ 985679 w 1685845"/>
              <a:gd name="T17" fmla="*/ 981391 h 1676401"/>
              <a:gd name="T18" fmla="*/ 696540 w 1685845"/>
              <a:gd name="T19" fmla="*/ 1676393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540 w 1685845"/>
              <a:gd name="T1" fmla="*/ 1676393 h 1676401"/>
              <a:gd name="T2" fmla="*/ 0 w 1685845"/>
              <a:gd name="T3" fmla="*/ 1676392 h 1676401"/>
              <a:gd name="T4" fmla="*/ 283721 w 1685845"/>
              <a:gd name="T5" fmla="*/ 743402 h 1676401"/>
              <a:gd name="T6" fmla="*/ 284895 w 1685845"/>
              <a:gd name="T7" fmla="*/ 741830 h 1676401"/>
              <a:gd name="T8" fmla="*/ 159834 w 1685845"/>
              <a:gd name="T9" fmla="*/ 469217 h 1676401"/>
              <a:gd name="T10" fmla="*/ 484750 w 1685845"/>
              <a:gd name="T11" fmla="*/ 498419 h 1676401"/>
              <a:gd name="T12" fmla="*/ 494534 w 1685845"/>
              <a:gd name="T13" fmla="*/ 487672 h 1676401"/>
              <a:gd name="T14" fmla="*/ 1686485 w 1685845"/>
              <a:gd name="T15" fmla="*/ 27 h 1676401"/>
              <a:gd name="T16" fmla="*/ 1682562 w 1685845"/>
              <a:gd name="T17" fmla="*/ 696292 h 1676401"/>
              <a:gd name="T18" fmla="*/ 985679 w 1685845"/>
              <a:gd name="T19" fmla="*/ 981391 h 1676401"/>
              <a:gd name="T20" fmla="*/ 696540 w 1685845"/>
              <a:gd name="T21" fmla="*/ 1676393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494534 w 1685845"/>
              <a:gd name="T11" fmla="*/ 487672 h 1676401"/>
              <a:gd name="T12" fmla="*/ 549039 w 1685845"/>
              <a:gd name="T13" fmla="*/ 438628 h 1676401"/>
              <a:gd name="T14" fmla="*/ 467117 w 1685845"/>
              <a:gd name="T15" fmla="*/ 130569 h 1676401"/>
              <a:gd name="T16" fmla="*/ 835659 w 1685845"/>
              <a:gd name="T17" fmla="*/ 228498 h 1676401"/>
              <a:gd name="T18" fmla="*/ 893079 w 1685845"/>
              <a:gd name="T19" fmla="*/ 194440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4041"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44042"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627188" y="1522413"/>
            <a:ext cx="2879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latin typeface="黑体" panose="02010609060101010101" pitchFamily="49" charset="-122"/>
                <a:ea typeface="黑体" panose="02010609060101010101" pitchFamily="49" charset="-122"/>
                <a:sym typeface="宋体" panose="02010600030101010101" pitchFamily="2" charset="-122"/>
              </a:rPr>
              <a:t>Dependency</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4044" name="矩形 9"/>
          <p:cNvSpPr>
            <a:spLocks noChangeArrowheads="1"/>
          </p:cNvSpPr>
          <p:nvPr/>
        </p:nvSpPr>
        <p:spPr bwMode="auto">
          <a:xfrm>
            <a:off x="5165725" y="2624138"/>
            <a:ext cx="1905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p>
        </p:txBody>
      </p:sp>
      <p:sp>
        <p:nvSpPr>
          <p:cNvPr id="43" name="矩形 13"/>
          <p:cNvSpPr>
            <a:spLocks noChangeArrowheads="1"/>
          </p:cNvSpPr>
          <p:nvPr/>
        </p:nvSpPr>
        <p:spPr bwMode="auto">
          <a:xfrm>
            <a:off x="1538288" y="4148138"/>
            <a:ext cx="40147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p>
        </p:txBody>
      </p:sp>
      <p:sp>
        <p:nvSpPr>
          <p:cNvPr id="44" name="矩形 13"/>
          <p:cNvSpPr>
            <a:spLocks noChangeArrowheads="1"/>
          </p:cNvSpPr>
          <p:nvPr/>
        </p:nvSpPr>
        <p:spPr bwMode="auto">
          <a:xfrm>
            <a:off x="7923213" y="4095750"/>
            <a:ext cx="38084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p>
        </p:txBody>
      </p:sp>
      <p:sp>
        <p:nvSpPr>
          <p:cNvPr id="44048"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50457856-A27F-4591-BAE4-FAE2B9DACACF}" type="datetime1">
              <a:rPr lang="zh-CN" altLang="en-US"/>
              <a:t>2018/10/15</a:t>
            </a:fld>
            <a:endParaRPr lang="zh-CN" altLang="zh-CN"/>
          </a:p>
        </p:txBody>
      </p:sp>
      <p:pic>
        <p:nvPicPr>
          <p:cNvPr id="44050" name="图片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横卷形 2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5059" name="Group 4"/>
          <p:cNvGrpSpPr/>
          <p:nvPr/>
        </p:nvGrpSpPr>
        <p:grpSpPr bwMode="auto">
          <a:xfrm>
            <a:off x="0" y="6734175"/>
            <a:ext cx="12192000" cy="138113"/>
            <a:chOff x="0" y="0"/>
            <a:chExt cx="12231884" cy="334101"/>
          </a:xfrm>
        </p:grpSpPr>
        <p:sp>
          <p:nvSpPr>
            <p:cNvPr id="4508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8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8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9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9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5060"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1"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2"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3"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4"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5"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6"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7"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8"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9"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0"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1"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2"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3"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4"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5"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6"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7"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8"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9"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80"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依赖关系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5081" name="矩形 1"/>
          <p:cNvSpPr>
            <a:spLocks noChangeArrowheads="1"/>
          </p:cNvSpPr>
          <p:nvPr/>
        </p:nvSpPr>
        <p:spPr bwMode="auto">
          <a:xfrm>
            <a:off x="6186488" y="1566863"/>
            <a:ext cx="52165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依赖是两个模型元素之间的语义关系，其中一个元素（独立元素）发生变化会影响另一个元素（依赖元素）的语义。</a:t>
            </a:r>
          </a:p>
        </p:txBody>
      </p:sp>
      <p:sp>
        <p:nvSpPr>
          <p:cNvPr id="4508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F3F80374-700A-46BD-9AB9-36248053BD4D}" type="datetime1">
              <a:rPr lang="zh-CN" altLang="en-US"/>
              <a:t>2018/10/15</a:t>
            </a:fld>
            <a:endParaRPr lang="zh-CN" altLang="zh-CN"/>
          </a:p>
        </p:txBody>
      </p:sp>
      <p:sp>
        <p:nvSpPr>
          <p:cNvPr id="4508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F99105-825A-405A-8848-15D073942981}" type="slidenum">
              <a:rPr lang="zh-CN" altLang="en-US">
                <a:solidFill>
                  <a:srgbClr val="898989"/>
                </a:solidFill>
              </a:rPr>
              <a:t>42</a:t>
            </a:fld>
            <a:endParaRPr lang="zh-CN" altLang="en-US" sz="1800"/>
          </a:p>
        </p:txBody>
      </p:sp>
      <p:pic>
        <p:nvPicPr>
          <p:cNvPr id="34" name="Picture 2" descr="C:\Users\s\AppData\Local\Temp\WeChat Files\493835205791499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4565">
            <a:off x="6102350" y="4241800"/>
            <a:ext cx="40100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6083" name="Group 4"/>
          <p:cNvGrpSpPr/>
          <p:nvPr/>
        </p:nvGrpSpPr>
        <p:grpSpPr bwMode="auto">
          <a:xfrm>
            <a:off x="0" y="6734175"/>
            <a:ext cx="12192000" cy="138113"/>
            <a:chOff x="0" y="0"/>
            <a:chExt cx="12231884" cy="334101"/>
          </a:xfrm>
        </p:grpSpPr>
        <p:sp>
          <p:nvSpPr>
            <p:cNvPr id="4611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6084"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5"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6"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7"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8"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9"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0"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1"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2"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3"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4"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5"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6"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7"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8"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9"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0"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1"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2"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3"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4"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关联关系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6105" name="矩形 1"/>
          <p:cNvSpPr>
            <a:spLocks noChangeArrowheads="1"/>
          </p:cNvSpPr>
          <p:nvPr/>
        </p:nvSpPr>
        <p:spPr bwMode="auto">
          <a:xfrm>
            <a:off x="6156325" y="1616075"/>
            <a:ext cx="52165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关联是类之间的结构关系，它描述了一条链，链是对象（类的实例）之间的连接。指明了一个对象和另一个对象间的关系。</a:t>
            </a:r>
          </a:p>
        </p:txBody>
      </p:sp>
      <p:sp>
        <p:nvSpPr>
          <p:cNvPr id="46106"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5C15E6C-1B65-488F-80E3-E605F36BE9FE}" type="datetime1">
              <a:rPr lang="zh-CN" altLang="en-US"/>
              <a:t>2018/10/15</a:t>
            </a:fld>
            <a:endParaRPr lang="zh-CN" altLang="zh-CN"/>
          </a:p>
        </p:txBody>
      </p:sp>
      <p:sp>
        <p:nvSpPr>
          <p:cNvPr id="461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F6F25A-7712-46B6-9055-FA9C0133D146}" type="slidenum">
              <a:rPr lang="zh-CN" altLang="en-US">
                <a:solidFill>
                  <a:srgbClr val="898989"/>
                </a:solidFill>
              </a:rPr>
              <a:t>43</a:t>
            </a:fld>
            <a:endParaRPr lang="zh-CN" altLang="en-US" sz="1800"/>
          </a:p>
        </p:txBody>
      </p:sp>
      <p:pic>
        <p:nvPicPr>
          <p:cNvPr id="34"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44846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0"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7107" name="Group 4"/>
          <p:cNvGrpSpPr/>
          <p:nvPr/>
        </p:nvGrpSpPr>
        <p:grpSpPr bwMode="auto">
          <a:xfrm>
            <a:off x="0" y="6734175"/>
            <a:ext cx="12192000" cy="138113"/>
            <a:chOff x="0" y="0"/>
            <a:chExt cx="12231884" cy="334101"/>
          </a:xfrm>
        </p:grpSpPr>
        <p:sp>
          <p:nvSpPr>
            <p:cNvPr id="4713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710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0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泛化关系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7129" name="矩形 1"/>
          <p:cNvSpPr>
            <a:spLocks noChangeArrowheads="1"/>
          </p:cNvSpPr>
          <p:nvPr/>
        </p:nvSpPr>
        <p:spPr bwMode="auto">
          <a:xfrm>
            <a:off x="6002338" y="1122363"/>
            <a:ext cx="521652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泛化是一种一般化</a:t>
            </a:r>
            <a:r>
              <a:rPr lang="en-US" altLang="zh-CN" sz="2800">
                <a:solidFill>
                  <a:srgbClr val="2E3740"/>
                </a:solidFill>
                <a:sym typeface="宋体" panose="02010600030101010101" pitchFamily="2" charset="-122"/>
              </a:rPr>
              <a:t>/</a:t>
            </a:r>
            <a:r>
              <a:rPr lang="zh-CN" altLang="en-US" sz="2800">
                <a:solidFill>
                  <a:srgbClr val="2E3740"/>
                </a:solidFill>
                <a:sym typeface="宋体" panose="02010600030101010101" pitchFamily="2" charset="-122"/>
              </a:rPr>
              <a:t>特殊化的关系，其中特殊元素（子元素）基于一般元素（父元素）而建立。子元素共享了父元素的结构和行为。</a:t>
            </a:r>
          </a:p>
        </p:txBody>
      </p:sp>
      <p:sp>
        <p:nvSpPr>
          <p:cNvPr id="4713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DA50AD-0B9C-4227-A582-833E47FEC4D3}" type="datetime1">
              <a:rPr lang="zh-CN" altLang="en-US"/>
              <a:t>2018/10/15</a:t>
            </a:fld>
            <a:endParaRPr lang="zh-CN" altLang="zh-CN"/>
          </a:p>
        </p:txBody>
      </p:sp>
      <p:sp>
        <p:nvSpPr>
          <p:cNvPr id="4713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BEDE2E4-DD9A-401D-9E1E-C45B02641910}" type="slidenum">
              <a:rPr lang="zh-CN" altLang="en-US">
                <a:solidFill>
                  <a:srgbClr val="898989"/>
                </a:solidFill>
              </a:rPr>
              <a:t>44</a:t>
            </a:fld>
            <a:endParaRPr lang="zh-CN" altLang="en-US" sz="1800"/>
          </a:p>
        </p:txBody>
      </p:sp>
      <p:pic>
        <p:nvPicPr>
          <p:cNvPr id="34" name="Picture 4" descr="C:\Users\s\AppData\Local\Temp\WeChat Files\469143951733940112.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5875338" y="4575175"/>
            <a:ext cx="447516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4"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5625" y="50800"/>
            <a:ext cx="12620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8131" name="Group 4"/>
          <p:cNvGrpSpPr/>
          <p:nvPr/>
        </p:nvGrpSpPr>
        <p:grpSpPr bwMode="auto">
          <a:xfrm>
            <a:off x="0" y="6734175"/>
            <a:ext cx="12192000" cy="138113"/>
            <a:chOff x="0" y="0"/>
            <a:chExt cx="12231884" cy="334101"/>
          </a:xfrm>
        </p:grpSpPr>
        <p:sp>
          <p:nvSpPr>
            <p:cNvPr id="4815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8132"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3"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4"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5"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6"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7"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8"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9"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0"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1"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2"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3"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4"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5"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6"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7"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8"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9"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0"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1"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2"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实现关系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8153" name="矩形 1"/>
          <p:cNvSpPr>
            <a:spLocks noChangeArrowheads="1"/>
          </p:cNvSpPr>
          <p:nvPr/>
        </p:nvSpPr>
        <p:spPr bwMode="auto">
          <a:xfrm>
            <a:off x="5707063" y="681038"/>
            <a:ext cx="5216525" cy="46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实现是类目之间的语义关系，其中的一个类目指定了由另一个类目必须执行的约定。在两种地方会遇到实现关系：一种是在接口和实现他们的类或构件之间；另一种是在用况和实现他们的协作之间。</a:t>
            </a:r>
          </a:p>
        </p:txBody>
      </p:sp>
      <p:sp>
        <p:nvSpPr>
          <p:cNvPr id="48154"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ED23D1C1-6AE6-445C-8561-CA497F95BBF1}" type="datetime1">
              <a:rPr lang="zh-CN" altLang="en-US"/>
              <a:t>2018/10/15</a:t>
            </a:fld>
            <a:endParaRPr lang="zh-CN" altLang="zh-CN"/>
          </a:p>
        </p:txBody>
      </p:sp>
      <p:sp>
        <p:nvSpPr>
          <p:cNvPr id="4815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7AA1AB-DBB6-4BDA-BD91-8D211926AEB4}" type="slidenum">
              <a:rPr lang="zh-CN" altLang="en-US">
                <a:solidFill>
                  <a:srgbClr val="898989"/>
                </a:solidFill>
              </a:rPr>
              <a:t>45</a:t>
            </a:fld>
            <a:endParaRPr lang="zh-CN" altLang="en-US" sz="1800"/>
          </a:p>
        </p:txBody>
      </p:sp>
      <p:pic>
        <p:nvPicPr>
          <p:cNvPr id="34" name="Picture 5" descr="C:\Users\s\AppData\Local\Temp\WeChat Files\8955426476699115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6918325" y="4713288"/>
            <a:ext cx="3986213"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50800"/>
            <a:ext cx="12636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4"/>
          <p:cNvGrpSpPr/>
          <p:nvPr/>
        </p:nvGrpSpPr>
        <p:grpSpPr bwMode="auto">
          <a:xfrm>
            <a:off x="0" y="6734175"/>
            <a:ext cx="12192000" cy="138113"/>
            <a:chOff x="0" y="0"/>
            <a:chExt cx="12231884" cy="334101"/>
          </a:xfrm>
        </p:grpSpPr>
        <p:sp>
          <p:nvSpPr>
            <p:cNvPr id="4916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155" name="Group 11"/>
          <p:cNvGrpSpPr/>
          <p:nvPr/>
        </p:nvGrpSpPr>
        <p:grpSpPr bwMode="auto">
          <a:xfrm>
            <a:off x="1949450" y="1265238"/>
            <a:ext cx="8077200" cy="4327525"/>
            <a:chOff x="0" y="0"/>
            <a:chExt cx="4349805" cy="2330451"/>
          </a:xfrm>
        </p:grpSpPr>
        <p:sp>
          <p:nvSpPr>
            <p:cNvPr id="4916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916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4915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4275138" y="2754313"/>
            <a:ext cx="340518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5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的图</a:t>
            </a:r>
          </a:p>
        </p:txBody>
      </p:sp>
      <p:sp>
        <p:nvSpPr>
          <p:cNvPr id="2" name="日期占位符 1"/>
          <p:cNvSpPr>
            <a:spLocks noGrp="1"/>
          </p:cNvSpPr>
          <p:nvPr>
            <p:ph type="dt" sz="quarter" idx="10"/>
          </p:nvPr>
        </p:nvSpPr>
        <p:spPr/>
        <p:txBody>
          <a:bodyPr/>
          <a:lstStyle/>
          <a:p>
            <a:pPr>
              <a:defRPr/>
            </a:pPr>
            <a:fld id="{51755C22-9E66-4B9A-B429-1FD302BB81F8}" type="datetime1">
              <a:rPr lang="zh-CN" altLang="en-US"/>
              <a:t>2018/10/15</a:t>
            </a:fld>
            <a:endParaRPr lang="zh-CN" altLang="zh-CN"/>
          </a:p>
        </p:txBody>
      </p:sp>
      <p:sp>
        <p:nvSpPr>
          <p:cNvPr id="4915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050D3B-BF21-4064-BCA5-FE04D1FC4091}" type="slidenum">
              <a:rPr lang="zh-CN" altLang="en-US">
                <a:solidFill>
                  <a:srgbClr val="898989"/>
                </a:solidFill>
              </a:rPr>
              <a:t>46</a:t>
            </a:fld>
            <a:endParaRPr lang="zh-CN" altLang="en-US" sz="1800"/>
          </a:p>
        </p:txBody>
      </p:sp>
      <p:pic>
        <p:nvPicPr>
          <p:cNvPr id="4916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0179" name="Group 4"/>
          <p:cNvGrpSpPr/>
          <p:nvPr/>
        </p:nvGrpSpPr>
        <p:grpSpPr bwMode="auto">
          <a:xfrm>
            <a:off x="0" y="6734175"/>
            <a:ext cx="12192000" cy="138113"/>
            <a:chOff x="0" y="0"/>
            <a:chExt cx="12231884" cy="334101"/>
          </a:xfrm>
        </p:grpSpPr>
        <p:sp>
          <p:nvSpPr>
            <p:cNvPr id="5019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180" name="组合 3"/>
          <p:cNvGrpSpPr/>
          <p:nvPr/>
        </p:nvGrpSpPr>
        <p:grpSpPr bwMode="auto">
          <a:xfrm>
            <a:off x="519113" y="947738"/>
            <a:ext cx="10710862" cy="5102225"/>
            <a:chOff x="2115952" y="2336912"/>
            <a:chExt cx="9274175" cy="3422285"/>
          </a:xfrm>
        </p:grpSpPr>
        <p:sp>
          <p:nvSpPr>
            <p:cNvPr id="50188" name="任意多边形 4"/>
            <p:cNvSpPr>
              <a:spLocks noChangeArrowheads="1"/>
            </p:cNvSpPr>
            <p:nvPr/>
          </p:nvSpPr>
          <p:spPr bwMode="auto">
            <a:xfrm rot="10410898">
              <a:off x="2115952" y="2336912"/>
              <a:ext cx="9274175" cy="3279544"/>
            </a:xfrm>
            <a:custGeom>
              <a:avLst/>
              <a:gdLst>
                <a:gd name="T0" fmla="*/ 34347272 w 3243492"/>
                <a:gd name="T1" fmla="*/ 0 h 2240066"/>
                <a:gd name="T2" fmla="*/ 34347272 w 3243492"/>
                <a:gd name="T3" fmla="*/ 1297004 h 2240066"/>
                <a:gd name="T4" fmla="*/ 25098914 w 3243492"/>
                <a:gd name="T5" fmla="*/ 1297004 h 2240066"/>
                <a:gd name="T6" fmla="*/ 25226645 w 3243492"/>
                <a:gd name="T7" fmla="*/ 1646656 h 2240066"/>
                <a:gd name="T8" fmla="*/ 19696949 w 3243492"/>
                <a:gd name="T9" fmla="*/ 1297004 h 2240066"/>
                <a:gd name="T10" fmla="*/ 0 w 3243492"/>
                <a:gd name="T11" fmla="*/ 12970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50189" name="矩形 5"/>
            <p:cNvSpPr>
              <a:spLocks noChangeArrowheads="1"/>
            </p:cNvSpPr>
            <p:nvPr/>
          </p:nvSpPr>
          <p:spPr bwMode="auto">
            <a:xfrm rot="-390063">
              <a:off x="2308225" y="2905380"/>
              <a:ext cx="9064625" cy="285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chemeClr val="bg1"/>
                  </a:solidFill>
                  <a:sym typeface="宋体" panose="02010600030101010101" pitchFamily="2" charset="-122"/>
                </a:rPr>
                <a:t>图（</a:t>
              </a:r>
              <a:r>
                <a:rPr lang="en-US" altLang="zh-CN" sz="2800" b="1">
                  <a:solidFill>
                    <a:schemeClr val="bg1"/>
                  </a:solidFill>
                  <a:sym typeface="宋体" panose="02010600030101010101" pitchFamily="2" charset="-122"/>
                </a:rPr>
                <a:t>diagram</a:t>
              </a:r>
              <a:r>
                <a:rPr lang="zh-CN" altLang="en-US" sz="2800" b="1">
                  <a:solidFill>
                    <a:schemeClr val="bg1"/>
                  </a:solidFill>
                  <a:sym typeface="宋体" panose="02010600030101010101" pitchFamily="2" charset="-122"/>
                </a:rPr>
                <a:t>）是一组元素的图形表示，大多数情况下把图画成顶点（代表事物）和弧（代表关系）的连通图。为了对系统进行可视化，可以从不同角度画图，这样一个图是对系统的投影。对所有的系统（除非很微小的系统）而言，图是组成元素的省略视图。有些元素可以出现在所有图中，有些元素可以出现在一些图中（很常见），还有些元素不能出现在图中（很罕见）。</a:t>
              </a:r>
            </a:p>
          </p:txBody>
        </p:sp>
      </p:grpSp>
      <p:grpSp>
        <p:nvGrpSpPr>
          <p:cNvPr id="50181" name="Group 21"/>
          <p:cNvGrpSpPr/>
          <p:nvPr/>
        </p:nvGrpSpPr>
        <p:grpSpPr bwMode="auto">
          <a:xfrm>
            <a:off x="1816100" y="984250"/>
            <a:ext cx="936625" cy="857250"/>
            <a:chOff x="0" y="0"/>
            <a:chExt cx="736600" cy="712788"/>
          </a:xfrm>
        </p:grpSpPr>
        <p:sp>
          <p:nvSpPr>
            <p:cNvPr id="50186"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0187"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50182"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t>2018/10/15</a:t>
            </a:fld>
            <a:endParaRPr lang="zh-CN" altLang="zh-CN"/>
          </a:p>
        </p:txBody>
      </p:sp>
      <p:sp>
        <p:nvSpPr>
          <p:cNvPr id="5018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BBCC1D-7827-464E-89C0-266A2EC4883F}" type="slidenum">
              <a:rPr lang="zh-CN" altLang="en-US">
                <a:solidFill>
                  <a:srgbClr val="898989"/>
                </a:solidFill>
              </a:rPr>
              <a:t>47</a:t>
            </a:fld>
            <a:endParaRPr lang="zh-CN" altLang="en-US" sz="1800"/>
          </a:p>
        </p:txBody>
      </p:sp>
      <p:pic>
        <p:nvPicPr>
          <p:cNvPr id="50185"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120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5F896B-10E5-4126-A7FD-CCD88367417E}" type="slidenum">
              <a:rPr lang="zh-CN" altLang="en-US">
                <a:solidFill>
                  <a:srgbClr val="898989"/>
                </a:solidFill>
              </a:rPr>
              <a:t>48</a:t>
            </a:fld>
            <a:endParaRPr lang="zh-CN" altLang="en-US" sz="1800"/>
          </a:p>
        </p:txBody>
      </p:sp>
      <p:sp>
        <p:nvSpPr>
          <p:cNvPr id="5120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0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类图（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class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展现了一组类、接口、协作和它们之间的关系。在面向对象系统的建模中所建立的最常见的图就是类图。类图给出系统的静态设计视图。包含主动类的类图给出系统的静态进程视图。构件图是类图的变体。</a:t>
            </a:r>
          </a:p>
        </p:txBody>
      </p:sp>
      <p:pic>
        <p:nvPicPr>
          <p:cNvPr id="51207"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1068388"/>
            <a:ext cx="4395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222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C91741-1BAE-4CCD-A10E-C6142100BF04}" type="slidenum">
              <a:rPr lang="zh-CN" altLang="en-US">
                <a:solidFill>
                  <a:srgbClr val="898989"/>
                </a:solidFill>
              </a:rPr>
              <a:t>49</a:t>
            </a:fld>
            <a:endParaRPr lang="zh-CN" altLang="en-US" sz="1800"/>
          </a:p>
        </p:txBody>
      </p:sp>
      <p:sp>
        <p:nvSpPr>
          <p:cNvPr id="5222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222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对象图（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展现了一组对象以及它们之间的关系。对象图描述了在类图中所建立的事物的实例的静态快照。和类图一样，这些图给出系统的静态设计视图或静态进程视图，但它们是从真实案例或原型案例的角度建立的。</a:t>
            </a:r>
          </a:p>
        </p:txBody>
      </p:sp>
      <p:pic>
        <p:nvPicPr>
          <p:cNvPr id="5223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1376363"/>
            <a:ext cx="45291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5059363" y="2232025"/>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2" action="ppaction://hlinksldjump"/>
              </a:rPr>
              <a:t>06.3 </a:t>
            </a:r>
            <a:r>
              <a:rPr lang="zh-CN" altLang="en-US" sz="2800" dirty="0">
                <a:solidFill>
                  <a:schemeClr val="bg1"/>
                </a:solidFill>
                <a:hlinkClick r:id="rId2" action="ppaction://hlinksldjump"/>
              </a:rPr>
              <a:t>交互视图</a:t>
            </a:r>
            <a:endParaRPr lang="zh-CN" altLang="en-US" sz="2800" dirty="0">
              <a:solidFill>
                <a:schemeClr val="bg1"/>
              </a:solidFill>
            </a:endParaRPr>
          </a:p>
        </p:txBody>
      </p:sp>
      <p:sp>
        <p:nvSpPr>
          <p:cNvPr id="717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7173" name="Group 4"/>
          <p:cNvGrpSpPr/>
          <p:nvPr/>
        </p:nvGrpSpPr>
        <p:grpSpPr bwMode="auto">
          <a:xfrm>
            <a:off x="0" y="6734175"/>
            <a:ext cx="12192000" cy="138113"/>
            <a:chOff x="0" y="0"/>
            <a:chExt cx="12231884" cy="334101"/>
          </a:xfrm>
        </p:grpSpPr>
        <p:sp>
          <p:nvSpPr>
            <p:cNvPr id="71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7174" name="文本框 15"/>
          <p:cNvSpPr>
            <a:spLocks noChangeArrowheads="1"/>
          </p:cNvSpPr>
          <p:nvPr/>
        </p:nvSpPr>
        <p:spPr bwMode="auto">
          <a:xfrm>
            <a:off x="2359025" y="798513"/>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06.</a:t>
            </a:r>
            <a:endParaRPr lang="zh-CN" altLang="en-US" sz="4000" b="1" i="1">
              <a:solidFill>
                <a:srgbClr val="26B7CC"/>
              </a:solidFill>
              <a:sym typeface="Calibri" panose="020F0502020204030204" pitchFamily="34" charset="0"/>
            </a:endParaRPr>
          </a:p>
        </p:txBody>
      </p:sp>
      <p:sp>
        <p:nvSpPr>
          <p:cNvPr id="7175" name="矩形 19"/>
          <p:cNvSpPr>
            <a:spLocks noChangeArrowheads="1"/>
          </p:cNvSpPr>
          <p:nvPr/>
        </p:nvSpPr>
        <p:spPr bwMode="auto">
          <a:xfrm rot="-361439">
            <a:off x="3235325" y="576263"/>
            <a:ext cx="6237288" cy="474662"/>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的视图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76" name="直角三角形 24"/>
          <p:cNvSpPr>
            <a:spLocks noChangeArrowheads="1"/>
          </p:cNvSpPr>
          <p:nvPr/>
        </p:nvSpPr>
        <p:spPr bwMode="auto">
          <a:xfrm rot="-370201" flipH="1" flipV="1">
            <a:off x="8829675" y="712788"/>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6046788" y="1584325"/>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06.2 </a:t>
            </a:r>
            <a:r>
              <a:rPr lang="zh-CN" altLang="en-US" sz="2800" dirty="0">
                <a:hlinkClick r:id="rId5" action="ppaction://hlinksldjump"/>
              </a:rPr>
              <a:t>设计视图</a:t>
            </a:r>
            <a:endParaRPr lang="zh-CN" altLang="en-US" sz="2800" dirty="0"/>
          </a:p>
        </p:txBody>
      </p:sp>
      <p:sp>
        <p:nvSpPr>
          <p:cNvPr id="39" name="矩形 38"/>
          <p:cNvSpPr/>
          <p:nvPr/>
        </p:nvSpPr>
        <p:spPr>
          <a:xfrm rot="21244153">
            <a:off x="4889500" y="1163638"/>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06.1 </a:t>
            </a:r>
            <a:r>
              <a:rPr lang="zh-CN" altLang="en-US" sz="2800" dirty="0">
                <a:solidFill>
                  <a:schemeClr val="bg1"/>
                </a:solidFill>
                <a:hlinkClick r:id="rId6" action="ppaction://hlinksldjump"/>
              </a:rPr>
              <a:t>用例视图</a:t>
            </a:r>
            <a:endParaRPr lang="zh-CN" altLang="en-US" sz="2800" dirty="0">
              <a:solidFill>
                <a:schemeClr val="bg1"/>
              </a:solidFill>
            </a:endParaRPr>
          </a:p>
        </p:txBody>
      </p:sp>
      <p:sp>
        <p:nvSpPr>
          <p:cNvPr id="41" name="矩形 40"/>
          <p:cNvSpPr/>
          <p:nvPr/>
        </p:nvSpPr>
        <p:spPr>
          <a:xfrm rot="21244153">
            <a:off x="6164263" y="2652713"/>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06.4 </a:t>
            </a:r>
            <a:r>
              <a:rPr lang="zh-CN" altLang="en-US" sz="2800" dirty="0">
                <a:hlinkClick r:id="rId7" action="ppaction://hlinksldjump"/>
              </a:rPr>
              <a:t>实现视图</a:t>
            </a:r>
            <a:endParaRPr lang="zh-CN" altLang="en-US" sz="2800" dirty="0"/>
          </a:p>
        </p:txBody>
      </p:sp>
      <p:sp>
        <p:nvSpPr>
          <p:cNvPr id="42" name="矩形 41"/>
          <p:cNvSpPr/>
          <p:nvPr/>
        </p:nvSpPr>
        <p:spPr>
          <a:xfrm rot="21244153">
            <a:off x="5184775" y="3298825"/>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06.5 </a:t>
            </a:r>
            <a:r>
              <a:rPr lang="zh-CN" altLang="en-US" sz="2800" dirty="0">
                <a:solidFill>
                  <a:schemeClr val="bg1"/>
                </a:solidFill>
                <a:hlinkClick r:id="rId8" action="ppaction://hlinksldjump"/>
              </a:rPr>
              <a:t>部署视图</a:t>
            </a:r>
            <a:endParaRPr lang="zh-CN" altLang="en-US" sz="2800" dirty="0">
              <a:solidFill>
                <a:schemeClr val="bg1"/>
              </a:solidFill>
            </a:endParaRPr>
          </a:p>
        </p:txBody>
      </p:sp>
      <p:sp>
        <p:nvSpPr>
          <p:cNvPr id="7181" name="文本框 17"/>
          <p:cNvSpPr>
            <a:spLocks noChangeArrowheads="1"/>
          </p:cNvSpPr>
          <p:nvPr/>
        </p:nvSpPr>
        <p:spPr bwMode="auto">
          <a:xfrm>
            <a:off x="3168650" y="4848225"/>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E3740"/>
                </a:solidFill>
                <a:sym typeface="Calibri" panose="020F0502020204030204" pitchFamily="34" charset="0"/>
              </a:rPr>
              <a:t>08.</a:t>
            </a:r>
            <a:endParaRPr lang="zh-CN" altLang="en-US" sz="4000" b="1" i="1">
              <a:solidFill>
                <a:srgbClr val="2E3740"/>
              </a:solidFill>
              <a:sym typeface="Calibri" panose="020F0502020204030204" pitchFamily="34" charset="0"/>
            </a:endParaRPr>
          </a:p>
        </p:txBody>
      </p:sp>
      <p:sp>
        <p:nvSpPr>
          <p:cNvPr id="7182" name="矩形 21"/>
          <p:cNvSpPr>
            <a:spLocks noChangeArrowheads="1"/>
          </p:cNvSpPr>
          <p:nvPr/>
        </p:nvSpPr>
        <p:spPr bwMode="auto">
          <a:xfrm rot="-361439">
            <a:off x="4111625" y="4737100"/>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i="1">
                <a:solidFill>
                  <a:srgbClr val="FFFFFF"/>
                </a:solidFill>
                <a:latin typeface="宋体" panose="02010600030101010101" pitchFamily="2" charset="-122"/>
                <a:sym typeface="宋体" panose="02010600030101010101" pitchFamily="2" charset="-122"/>
                <a:hlinkClick r:id="rId9" action="ppaction://hlinksldjump"/>
              </a:rPr>
              <a:t>小结</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83" name="直角三角形 22"/>
          <p:cNvSpPr>
            <a:spLocks noChangeArrowheads="1"/>
          </p:cNvSpPr>
          <p:nvPr/>
        </p:nvSpPr>
        <p:spPr bwMode="auto">
          <a:xfrm rot="-370201" flipH="1" flipV="1">
            <a:off x="7956550" y="5000625"/>
            <a:ext cx="201613"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C84EF4FB-0332-4052-9112-1BEA0781E80B}" type="datetime1">
              <a:rPr lang="zh-CN" altLang="en-US"/>
              <a:t>2018/10/15</a:t>
            </a:fld>
            <a:endParaRPr lang="zh-CN" altLang="zh-CN"/>
          </a:p>
        </p:txBody>
      </p:sp>
      <p:sp>
        <p:nvSpPr>
          <p:cNvPr id="718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21B97-B22C-4651-A3AD-4557A604E909}" type="slidenum">
              <a:rPr lang="zh-CN" altLang="en-US">
                <a:solidFill>
                  <a:srgbClr val="898989"/>
                </a:solidFill>
              </a:rPr>
              <a:t>5</a:t>
            </a:fld>
            <a:endParaRPr lang="zh-CN" altLang="en-US" sz="1800"/>
          </a:p>
        </p:txBody>
      </p:sp>
      <p:pic>
        <p:nvPicPr>
          <p:cNvPr id="7186" name="图片 2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7" name="文本框 16"/>
          <p:cNvSpPr>
            <a:spLocks noChangeArrowheads="1"/>
          </p:cNvSpPr>
          <p:nvPr/>
        </p:nvSpPr>
        <p:spPr bwMode="auto">
          <a:xfrm>
            <a:off x="2735263" y="428466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07.</a:t>
            </a:r>
            <a:endParaRPr lang="zh-CN" altLang="en-US" sz="4000" b="1" i="1">
              <a:solidFill>
                <a:srgbClr val="ED4989"/>
              </a:solidFill>
              <a:sym typeface="Calibri" panose="020F0502020204030204" pitchFamily="34" charset="0"/>
            </a:endParaRPr>
          </a:p>
        </p:txBody>
      </p:sp>
      <p:sp>
        <p:nvSpPr>
          <p:cNvPr id="7188" name="矩形 20"/>
          <p:cNvSpPr>
            <a:spLocks noChangeArrowheads="1"/>
          </p:cNvSpPr>
          <p:nvPr/>
        </p:nvSpPr>
        <p:spPr bwMode="auto">
          <a:xfrm rot="-361439">
            <a:off x="3721100" y="4013200"/>
            <a:ext cx="5588000"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的规则与公共机制</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89" name="直角三角形 23"/>
          <p:cNvSpPr>
            <a:spLocks noChangeArrowheads="1"/>
          </p:cNvSpPr>
          <p:nvPr/>
        </p:nvSpPr>
        <p:spPr bwMode="auto">
          <a:xfrm rot="-370201" flipH="1" flipV="1">
            <a:off x="8691563" y="422275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0" name="文本框 17"/>
          <p:cNvSpPr>
            <a:spLocks noChangeArrowheads="1"/>
          </p:cNvSpPr>
          <p:nvPr/>
        </p:nvSpPr>
        <p:spPr bwMode="auto">
          <a:xfrm>
            <a:off x="3511550" y="5494338"/>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7D31"/>
                </a:solidFill>
                <a:sym typeface="Calibri" panose="020F0502020204030204" pitchFamily="34" charset="0"/>
              </a:rPr>
              <a:t>09.</a:t>
            </a:r>
            <a:endParaRPr lang="zh-CN" altLang="en-US" sz="4000" b="1" i="1">
              <a:solidFill>
                <a:srgbClr val="ED7D31"/>
              </a:solidFill>
              <a:sym typeface="Calibri" panose="020F0502020204030204" pitchFamily="34" charset="0"/>
            </a:endParaRPr>
          </a:p>
        </p:txBody>
      </p:sp>
      <p:sp>
        <p:nvSpPr>
          <p:cNvPr id="7191" name="矩形 21"/>
          <p:cNvSpPr>
            <a:spLocks noChangeArrowheads="1"/>
          </p:cNvSpPr>
          <p:nvPr/>
        </p:nvSpPr>
        <p:spPr bwMode="auto">
          <a:xfrm rot="-361439">
            <a:off x="4451350" y="5356225"/>
            <a:ext cx="4737100" cy="476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i="1" dirty="0">
                <a:solidFill>
                  <a:srgbClr val="FFFFFF"/>
                </a:solidFill>
                <a:latin typeface="宋体" panose="02010600030101010101" pitchFamily="2" charset="-122"/>
                <a:sym typeface="宋体" panose="02010600030101010101" pitchFamily="2" charset="-122"/>
                <a:hlinkClick r:id="rId12" action="ppaction://hlinksldjump"/>
              </a:rPr>
              <a:t>附录</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7192" name="直角三角形 22"/>
          <p:cNvSpPr>
            <a:spLocks noChangeArrowheads="1"/>
          </p:cNvSpPr>
          <p:nvPr/>
        </p:nvSpPr>
        <p:spPr bwMode="auto">
          <a:xfrm rot="-370201" flipH="1" flipV="1">
            <a:off x="8793163" y="5603875"/>
            <a:ext cx="201612" cy="203200"/>
          </a:xfrm>
          <a:prstGeom prst="rtTriangle">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325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D37BF7-DDE3-492F-838A-CFE3945E4A9B}" type="slidenum">
              <a:rPr lang="zh-CN" altLang="en-US">
                <a:solidFill>
                  <a:srgbClr val="898989"/>
                </a:solidFill>
              </a:rPr>
              <a:t>50</a:t>
            </a:fld>
            <a:endParaRPr lang="zh-CN" altLang="en-US" sz="1800"/>
          </a:p>
        </p:txBody>
      </p:sp>
      <p:sp>
        <p:nvSpPr>
          <p:cNvPr id="5325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25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2293938"/>
            <a:ext cx="10991850" cy="406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构件图（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component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展现了一个封装的类和它的接口、端口以及由内嵌的构件和连接件构成的内部结构。构件图用于表示系统的静态设计实现视图。对于由小的部件构建大的系统来说，构件图是很重要的（</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将构件图和适用于任意类的组合结构图区分开来，但由于构件和结构化类之间的差别微不足道，所以一起讨论它们）。</a:t>
            </a:r>
          </a:p>
        </p:txBody>
      </p:sp>
      <p:pic>
        <p:nvPicPr>
          <p:cNvPr id="5325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5338" y="858838"/>
            <a:ext cx="50117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427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82CDFF-0CE6-413D-9F1B-C2FF8D3E151D}" type="slidenum">
              <a:rPr lang="zh-CN" altLang="en-US">
                <a:solidFill>
                  <a:srgbClr val="898989"/>
                </a:solidFill>
              </a:rPr>
              <a:t>51</a:t>
            </a:fld>
            <a:endParaRPr lang="zh-CN" altLang="en-US" sz="1800"/>
          </a:p>
        </p:txBody>
      </p:sp>
      <p:sp>
        <p:nvSpPr>
          <p:cNvPr id="5427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27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74675" y="1636713"/>
            <a:ext cx="5667375"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用况图（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use case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展现了一组用况、参与者（一种特殊的类）及它们之间的关系。用况图给出系统的静态用况视图。这些图在对系统的行为进行组织和建模上是非常重要的。</a:t>
            </a:r>
          </a:p>
        </p:txBody>
      </p:sp>
      <p:pic>
        <p:nvPicPr>
          <p:cNvPr id="5427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9213" y="1158875"/>
            <a:ext cx="536575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42139" y="-1290489"/>
            <a:ext cx="10939463" cy="7556501"/>
            <a:chOff x="-785813" y="-1779588"/>
            <a:chExt cx="10939463" cy="7556501"/>
          </a:xfrm>
        </p:grpSpPr>
        <p:sp>
          <p:nvSpPr>
            <p:cNvPr id="10"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1" name="文本框 1"/>
            <p:cNvSpPr txBox="1">
              <a:spLocks noChangeArrowheads="1"/>
            </p:cNvSpPr>
            <p:nvPr/>
          </p:nvSpPr>
          <p:spPr bwMode="auto">
            <a:xfrm rot="20718021">
              <a:off x="250588" y="475168"/>
              <a:ext cx="929763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3200" b="1" dirty="0">
                  <a:solidFill>
                    <a:schemeClr val="bg1"/>
                  </a:solidFill>
                  <a:latin typeface="Arial" panose="020B0604020202020204" pitchFamily="34" charset="0"/>
                  <a:sym typeface="Calibri" panose="020F0502020204030204" pitchFamily="34" charset="0"/>
                </a:rPr>
                <a:t>问题</a:t>
              </a:r>
              <a:r>
                <a:rPr lang="en-US" altLang="zh-CN" sz="3200" b="1" dirty="0">
                  <a:solidFill>
                    <a:schemeClr val="bg1"/>
                  </a:solidFill>
                  <a:latin typeface="Arial" panose="020B0604020202020204" pitchFamily="34" charset="0"/>
                  <a:sym typeface="Calibri" panose="020F0502020204030204" pitchFamily="34" charset="0"/>
                </a:rPr>
                <a:t>3</a:t>
              </a:r>
              <a:r>
                <a:rPr lang="zh-CN" altLang="en-US" sz="3200" b="1" dirty="0">
                  <a:solidFill>
                    <a:schemeClr val="bg1"/>
                  </a:solidFill>
                  <a:latin typeface="Arial" panose="020B0604020202020204" pitchFamily="34" charset="0"/>
                  <a:sym typeface="Calibri" panose="020F0502020204030204" pitchFamily="34" charset="0"/>
                </a:rPr>
                <a:t>：</a:t>
              </a:r>
              <a:r>
                <a:rPr lang="en-US" altLang="zh-CN" sz="3200" b="1" dirty="0">
                  <a:solidFill>
                    <a:schemeClr val="bg1"/>
                  </a:solidFill>
                  <a:latin typeface="Arial" panose="020B0604020202020204" pitchFamily="34" charset="0"/>
                  <a:sym typeface="Calibri" panose="020F0502020204030204" pitchFamily="34" charset="0"/>
                </a:rPr>
                <a:t>UML2.0</a:t>
              </a:r>
              <a:r>
                <a:rPr lang="zh-CN" altLang="en-US" sz="3200" b="1" dirty="0">
                  <a:solidFill>
                    <a:schemeClr val="bg1"/>
                  </a:solidFill>
                  <a:latin typeface="Arial" panose="020B0604020202020204" pitchFamily="34" charset="0"/>
                  <a:sym typeface="Calibri" panose="020F0502020204030204" pitchFamily="34" charset="0"/>
                </a:rPr>
                <a:t>中，为每个用例增加了一个</a:t>
              </a:r>
              <a:r>
                <a:rPr lang="en-US" altLang="zh-CN" sz="3200" b="1" dirty="0">
                  <a:solidFill>
                    <a:schemeClr val="bg1"/>
                  </a:solidFill>
                  <a:latin typeface="Arial" panose="020B0604020202020204" pitchFamily="34" charset="0"/>
                  <a:sym typeface="Calibri" panose="020F0502020204030204" pitchFamily="34" charset="0"/>
                </a:rPr>
                <a:t>Subject</a:t>
              </a:r>
              <a:r>
                <a:rPr lang="zh-CN" altLang="en-US" sz="3200" b="1" dirty="0">
                  <a:solidFill>
                    <a:schemeClr val="bg1"/>
                  </a:solidFill>
                  <a:latin typeface="Arial" panose="020B0604020202020204" pitchFamily="34" charset="0"/>
                  <a:sym typeface="Calibri" panose="020F0502020204030204" pitchFamily="34" charset="0"/>
                </a:rPr>
                <a:t>的特征，这项特征的取值可以作为在逻辑层面划分一组用例的一项依据。请问用况图中那个部分体现了这个</a:t>
              </a:r>
              <a:r>
                <a:rPr lang="en-US" altLang="zh-CN" sz="3200" b="1" dirty="0">
                  <a:solidFill>
                    <a:schemeClr val="bg1"/>
                  </a:solidFill>
                  <a:latin typeface="Arial" panose="020B0604020202020204" pitchFamily="34" charset="0"/>
                  <a:sym typeface="Calibri" panose="020F0502020204030204" pitchFamily="34" charset="0"/>
                </a:rPr>
                <a:t>Subject</a:t>
              </a:r>
              <a:r>
                <a:rPr lang="zh-CN" altLang="en-US" sz="3200" b="1" dirty="0">
                  <a:solidFill>
                    <a:schemeClr val="bg1"/>
                  </a:solidFill>
                  <a:latin typeface="Arial" panose="020B0604020202020204" pitchFamily="34" charset="0"/>
                  <a:sym typeface="Calibri" panose="020F0502020204030204" pitchFamily="34" charset="0"/>
                </a:rPr>
                <a:t>特征？</a:t>
              </a:r>
              <a:endParaRPr lang="en-US" altLang="zh-CN" sz="32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529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09C95A-B39F-4975-8F9D-AD0829CE48D4}" type="slidenum">
              <a:rPr lang="zh-CN" altLang="en-US">
                <a:solidFill>
                  <a:srgbClr val="898989"/>
                </a:solidFill>
              </a:rPr>
              <a:t>52</a:t>
            </a:fld>
            <a:endParaRPr lang="zh-CN" altLang="en-US" sz="1800"/>
          </a:p>
        </p:txBody>
      </p:sp>
      <p:sp>
        <p:nvSpPr>
          <p:cNvPr id="5530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30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11175" y="1089025"/>
            <a:ext cx="11226800" cy="554037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defRPr/>
            </a:pPr>
            <a:r>
              <a:rPr lang="zh-CN" altLang="en-US" sz="2800" dirty="0">
                <a:solidFill>
                  <a:srgbClr val="2E3740"/>
                </a:solidFill>
                <a:latin typeface="+mn-ea"/>
                <a:ea typeface="+mn-ea"/>
                <a:sym typeface="宋体" panose="02010600030101010101" pitchFamily="2" charset="-122"/>
              </a:rPr>
              <a:t>顺序图和通信图都是交互图。</a:t>
            </a:r>
            <a:endParaRPr lang="en-US" altLang="zh-CN" sz="2800" dirty="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交互图（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interaction diagram</a:t>
            </a: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fontAlgn="auto" hangingPunct="1">
              <a:lnSpc>
                <a:spcPct val="150000"/>
              </a:lnSpc>
              <a:spcBef>
                <a:spcPts val="0"/>
              </a:spcBef>
              <a:spcAft>
                <a:spcPts val="0"/>
              </a:spcAft>
              <a:defRPr/>
            </a:pPr>
            <a:r>
              <a:rPr lang="zh-CN" altLang="en-US" sz="2800" dirty="0">
                <a:solidFill>
                  <a:srgbClr val="2E3740"/>
                </a:solidFill>
                <a:latin typeface="+mn-ea"/>
                <a:ea typeface="+mn-ea"/>
                <a:sym typeface="宋体" panose="02010600030101010101" pitchFamily="2" charset="-122"/>
              </a:rPr>
              <a:t>展现了一种交互，它由一组对象或角色以及                       它们之间可能发送的消息构成。交互图专注                       于系统的动态视图。</a:t>
            </a:r>
            <a:endParaRPr lang="en-US" altLang="zh-CN" sz="2800" dirty="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顺序图（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sequence diagram</a:t>
            </a: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2E3740"/>
                </a:solidFill>
                <a:latin typeface="+mn-ea"/>
                <a:ea typeface="+mn-ea"/>
                <a:sym typeface="宋体" panose="02010600030101010101" pitchFamily="2" charset="-122"/>
              </a:rPr>
              <a:t>强调消息的时间次序。</a:t>
            </a:r>
            <a:endParaRPr lang="en-US" altLang="zh-CN" sz="2800" dirty="0">
              <a:solidFill>
                <a:srgbClr val="2E3740"/>
              </a:solidFill>
              <a:latin typeface="+mn-ea"/>
              <a:ea typeface="+mn-ea"/>
              <a:sym typeface="Calibri" panose="020F0502020204030204" pitchFamily="34" charset="0"/>
            </a:endParaRPr>
          </a:p>
          <a:p>
            <a:pPr eaLnBrk="1" fontAlgn="auto" hangingPunct="1">
              <a:lnSpc>
                <a:spcPct val="150000"/>
              </a:lnSpc>
              <a:spcBef>
                <a:spcPts val="0"/>
              </a:spcBef>
              <a:spcAft>
                <a:spcPts val="0"/>
              </a:spcAft>
              <a:defRPr/>
            </a:pP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通信图（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communication diagram</a:t>
            </a:r>
            <a:r>
              <a:rPr lang="zh-CN" altLang="en-US"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a:solidFill>
                  <a:srgbClr val="2E3740"/>
                </a:solidFill>
                <a:latin typeface="Calibri" panose="020F0502020204030204" pitchFamily="34" charset="0"/>
                <a:sym typeface="宋体" panose="02010600030101010101" pitchFamily="2" charset="-122"/>
              </a:rPr>
              <a:t>强调收发消息的对象或角色的结构组织。</a:t>
            </a:r>
            <a:endParaRPr lang="en-US" altLang="zh-CN" sz="2800" dirty="0">
              <a:solidFill>
                <a:srgbClr val="2E3740"/>
              </a:solidFill>
              <a:latin typeface="Calibri" panose="020F0502020204030204" pitchFamily="34" charset="0"/>
              <a:sym typeface="宋体" panose="02010600030101010101" pitchFamily="2" charset="-122"/>
            </a:endParaRPr>
          </a:p>
        </p:txBody>
      </p:sp>
      <p:pic>
        <p:nvPicPr>
          <p:cNvPr id="55303"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315913"/>
            <a:ext cx="4295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632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931119-221F-4656-B700-36F6A66C96B6}" type="slidenum">
              <a:rPr lang="zh-CN" altLang="en-US">
                <a:solidFill>
                  <a:srgbClr val="898989"/>
                </a:solidFill>
              </a:rPr>
              <a:t>53</a:t>
            </a:fld>
            <a:endParaRPr lang="zh-CN" altLang="en-US" sz="1800"/>
          </a:p>
        </p:txBody>
      </p:sp>
      <p:sp>
        <p:nvSpPr>
          <p:cNvPr id="5632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32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1184275"/>
            <a:ext cx="5241925"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状态图（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state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展现了一个状态机，它由状态、转移、事件和活动组成。状态图展现了对象的动态视图。它对接口、类或协作的行为建模尤为重要，而且它强调由事件引发的对象行为，这非常有助于对反应式系统建模。</a:t>
            </a:r>
          </a:p>
        </p:txBody>
      </p:sp>
      <p:pic>
        <p:nvPicPr>
          <p:cNvPr id="56327"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5338" y="1566863"/>
            <a:ext cx="59928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734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17A9DAB-6174-45F9-8150-E74728F77C63}" type="slidenum">
              <a:rPr lang="zh-CN" altLang="en-US">
                <a:solidFill>
                  <a:srgbClr val="898989"/>
                </a:solidFill>
              </a:rPr>
              <a:t>54</a:t>
            </a:fld>
            <a:endParaRPr lang="zh-CN" altLang="en-US" sz="1800"/>
          </a:p>
        </p:txBody>
      </p:sp>
      <p:sp>
        <p:nvSpPr>
          <p:cNvPr id="5734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34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357812"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活动图（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activity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将进程或其他计算的结构展示为计算内部一步一步的控制流和数据流。活动图专注于系统的动态视图。它对系统的功能建模特别重要，并强调对象间的控制流程。</a:t>
            </a:r>
          </a:p>
        </p:txBody>
      </p:sp>
      <p:pic>
        <p:nvPicPr>
          <p:cNvPr id="5735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1239838"/>
            <a:ext cx="48815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837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046327D-9D6C-402B-8BEB-CDF6C074E045}" type="slidenum">
              <a:rPr lang="zh-CN" altLang="en-US">
                <a:solidFill>
                  <a:srgbClr val="898989"/>
                </a:solidFill>
              </a:rPr>
              <a:t>55</a:t>
            </a:fld>
            <a:endParaRPr lang="zh-CN" altLang="en-US" sz="1800"/>
          </a:p>
        </p:txBody>
      </p:sp>
      <p:sp>
        <p:nvSpPr>
          <p:cNvPr id="5837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37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部署图（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deployment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展现了对运行时的处理结点以及在其中生存的构件的配置。部署图给出了体系结构的静态部署视图。通常一个结点包含一个或多个制品。</a:t>
            </a:r>
          </a:p>
        </p:txBody>
      </p:sp>
      <p:pic>
        <p:nvPicPr>
          <p:cNvPr id="5837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4338" y="1765300"/>
            <a:ext cx="47021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5E2948-9630-4432-A720-7150834D814A}" type="slidenum">
              <a:rPr lang="zh-CN" altLang="en-US">
                <a:solidFill>
                  <a:srgbClr val="898989"/>
                </a:solidFill>
              </a:rPr>
              <a:t>56</a:t>
            </a:fld>
            <a:endParaRPr lang="zh-CN" altLang="en-US" sz="1800"/>
          </a:p>
        </p:txBody>
      </p:sp>
      <p:sp>
        <p:nvSpPr>
          <p:cNvPr id="5939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39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制品图（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artifact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展现了计算机中一个系统的物理结构。制品包括文件、数据库和类似的物理比特集合。制品图常与部署图一起使用。制品也展现了它们实现的类和构件。（</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把制品图视为部署图的变体）</a:t>
            </a:r>
          </a:p>
        </p:txBody>
      </p:sp>
      <p:pic>
        <p:nvPicPr>
          <p:cNvPr id="5939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722438"/>
            <a:ext cx="5392738"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6041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85EA9D2-C7FA-45B1-8E36-0EEEF1BEE14A}" type="slidenum">
              <a:rPr lang="zh-CN" altLang="en-US">
                <a:solidFill>
                  <a:srgbClr val="898989"/>
                </a:solidFill>
              </a:rPr>
              <a:t>57</a:t>
            </a:fld>
            <a:endParaRPr lang="zh-CN" altLang="en-US" sz="1800"/>
          </a:p>
        </p:txBody>
      </p:sp>
      <p:sp>
        <p:nvSpPr>
          <p:cNvPr id="6042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42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81038" y="2220913"/>
            <a:ext cx="55499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包图（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package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展现了由模型本身分解而成的组织单元以及它们的依赖关系。</a:t>
            </a:r>
          </a:p>
        </p:txBody>
      </p:sp>
      <p:pic>
        <p:nvPicPr>
          <p:cNvPr id="6042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009775"/>
            <a:ext cx="473075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t>2018/10/15</a:t>
            </a:fld>
            <a:endParaRPr lang="zh-CN" altLang="zh-CN" dirty="0"/>
          </a:p>
        </p:txBody>
      </p:sp>
      <p:sp>
        <p:nvSpPr>
          <p:cNvPr id="6144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F5FBA42-9731-4760-B912-847CAEF73995}" type="slidenum">
              <a:rPr lang="zh-CN" altLang="en-US">
                <a:solidFill>
                  <a:srgbClr val="898989"/>
                </a:solidFill>
              </a:rPr>
              <a:t>58</a:t>
            </a:fld>
            <a:endParaRPr lang="zh-CN" altLang="en-US" sz="1800"/>
          </a:p>
        </p:txBody>
      </p:sp>
      <p:sp>
        <p:nvSpPr>
          <p:cNvPr id="6144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4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703263" y="1300163"/>
            <a:ext cx="71755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定时图（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timing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是一种交互图，它展现了消息跨越不同对象或角色的实际时间，而不仅仅是关心消息的相对顺序。</a:t>
            </a:r>
          </a:p>
        </p:txBody>
      </p:sp>
      <p:sp>
        <p:nvSpPr>
          <p:cNvPr id="8" name="矩形 11"/>
          <p:cNvSpPr>
            <a:spLocks noChangeArrowheads="1"/>
          </p:cNvSpPr>
          <p:nvPr/>
        </p:nvSpPr>
        <p:spPr bwMode="auto">
          <a:xfrm>
            <a:off x="703263" y="4084638"/>
            <a:ext cx="881856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交互概念图</a:t>
            </a:r>
            <a:endPar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 overview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是活动图和顺序图的混合物。</a:t>
            </a:r>
          </a:p>
        </p:txBody>
      </p:sp>
      <p:pic>
        <p:nvPicPr>
          <p:cNvPr id="61448"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2388" y="1401763"/>
            <a:ext cx="3875087"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4"/>
          <p:cNvGrpSpPr/>
          <p:nvPr/>
        </p:nvGrpSpPr>
        <p:grpSpPr bwMode="auto">
          <a:xfrm>
            <a:off x="0" y="6734175"/>
            <a:ext cx="12192000" cy="138113"/>
            <a:chOff x="0" y="0"/>
            <a:chExt cx="12231884" cy="334101"/>
          </a:xfrm>
        </p:grpSpPr>
        <p:sp>
          <p:nvSpPr>
            <p:cNvPr id="624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62467" name="Group 11"/>
          <p:cNvGrpSpPr/>
          <p:nvPr/>
        </p:nvGrpSpPr>
        <p:grpSpPr bwMode="auto">
          <a:xfrm>
            <a:off x="1949450" y="1265238"/>
            <a:ext cx="8077200" cy="4327525"/>
            <a:chOff x="0" y="0"/>
            <a:chExt cx="4349805" cy="2330451"/>
          </a:xfrm>
        </p:grpSpPr>
        <p:sp>
          <p:nvSpPr>
            <p:cNvPr id="6247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247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6246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6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的视图</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t>2018/10/15</a:t>
            </a:fld>
            <a:endParaRPr lang="zh-CN" altLang="zh-CN"/>
          </a:p>
        </p:txBody>
      </p:sp>
      <p:sp>
        <p:nvSpPr>
          <p:cNvPr id="6247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D72902A-8F60-4F05-80E2-D6007CC43E35}" type="slidenum">
              <a:rPr lang="zh-CN" altLang="en-US">
                <a:solidFill>
                  <a:srgbClr val="898989"/>
                </a:solidFill>
              </a:rPr>
              <a:t>59</a:t>
            </a:fld>
            <a:endParaRPr lang="zh-CN" altLang="en-US" sz="1800"/>
          </a:p>
        </p:txBody>
      </p:sp>
      <p:pic>
        <p:nvPicPr>
          <p:cNvPr id="62472"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4"/>
          <p:cNvGrpSpPr/>
          <p:nvPr/>
        </p:nvGrpSpPr>
        <p:grpSpPr bwMode="auto">
          <a:xfrm>
            <a:off x="0" y="6734175"/>
            <a:ext cx="12192000" cy="138113"/>
            <a:chOff x="0" y="0"/>
            <a:chExt cx="12231884" cy="334101"/>
          </a:xfrm>
        </p:grpSpPr>
        <p:sp>
          <p:nvSpPr>
            <p:cNvPr id="820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8195" name="Group 11"/>
          <p:cNvGrpSpPr/>
          <p:nvPr/>
        </p:nvGrpSpPr>
        <p:grpSpPr bwMode="auto">
          <a:xfrm>
            <a:off x="1949450" y="1265238"/>
            <a:ext cx="8077200" cy="4327525"/>
            <a:chOff x="0" y="0"/>
            <a:chExt cx="4349805" cy="2330451"/>
          </a:xfrm>
        </p:grpSpPr>
        <p:sp>
          <p:nvSpPr>
            <p:cNvPr id="820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820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819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322638" y="2341563"/>
            <a:ext cx="5330825"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01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概念（</a:t>
            </a: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是什么）</a:t>
            </a:r>
          </a:p>
        </p:txBody>
      </p:sp>
      <p:sp>
        <p:nvSpPr>
          <p:cNvPr id="2" name="日期占位符 1"/>
          <p:cNvSpPr>
            <a:spLocks noGrp="1"/>
          </p:cNvSpPr>
          <p:nvPr>
            <p:ph type="dt" sz="quarter" idx="10"/>
          </p:nvPr>
        </p:nvSpPr>
        <p:spPr/>
        <p:txBody>
          <a:bodyPr/>
          <a:lstStyle/>
          <a:p>
            <a:pPr>
              <a:defRPr/>
            </a:pPr>
            <a:fld id="{A8EF8D71-9B43-41FC-A414-F41C567C8672}" type="datetime1">
              <a:rPr lang="zh-CN" altLang="en-US"/>
              <a:t>2018/10/15</a:t>
            </a:fld>
            <a:endParaRPr lang="zh-CN" altLang="zh-CN"/>
          </a:p>
        </p:txBody>
      </p:sp>
      <p:sp>
        <p:nvSpPr>
          <p:cNvPr id="819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80813E-F8CC-4B00-84C3-B4AA239441C6}" type="slidenum">
              <a:rPr lang="zh-CN" altLang="en-US">
                <a:solidFill>
                  <a:srgbClr val="898989"/>
                </a:solidFill>
              </a:rPr>
              <a:t>6</a:t>
            </a:fld>
            <a:endParaRPr lang="zh-CN" altLang="en-US" sz="1800"/>
          </a:p>
        </p:txBody>
      </p:sp>
      <p:pic>
        <p:nvPicPr>
          <p:cNvPr id="820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横卷形 4">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491"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grpSp>
        <p:nvGrpSpPr>
          <p:cNvPr id="63492" name="Group 4"/>
          <p:cNvGrpSpPr/>
          <p:nvPr/>
        </p:nvGrpSpPr>
        <p:grpSpPr bwMode="auto">
          <a:xfrm>
            <a:off x="0" y="6734175"/>
            <a:ext cx="12192000" cy="138113"/>
            <a:chOff x="0" y="0"/>
            <a:chExt cx="12231884" cy="334101"/>
          </a:xfrm>
        </p:grpSpPr>
        <p:sp>
          <p:nvSpPr>
            <p:cNvPr id="6349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日期占位符 3"/>
          <p:cNvSpPr>
            <a:spLocks noGrp="1"/>
          </p:cNvSpPr>
          <p:nvPr>
            <p:ph type="dt" sz="quarter" idx="10"/>
          </p:nvPr>
        </p:nvSpPr>
        <p:spPr/>
        <p:txBody>
          <a:bodyPr/>
          <a:lstStyle/>
          <a:p>
            <a:pPr>
              <a:defRPr/>
            </a:pPr>
            <a:fld id="{62321110-E0EA-4181-8903-E38286E1CB36}" type="datetime1">
              <a:rPr lang="zh-CN" altLang="en-US"/>
              <a:t>2018/10/15</a:t>
            </a:fld>
            <a:endParaRPr lang="zh-CN" altLang="zh-CN"/>
          </a:p>
        </p:txBody>
      </p:sp>
      <p:sp>
        <p:nvSpPr>
          <p:cNvPr id="6349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8926710-725F-4E93-BB4A-B7042DB98081}" type="slidenum">
              <a:rPr lang="zh-CN" altLang="en-US">
                <a:solidFill>
                  <a:srgbClr val="898989"/>
                </a:solidFill>
              </a:rPr>
              <a:t>60</a:t>
            </a:fld>
            <a:endParaRPr lang="zh-CN" altLang="en-US" sz="1800"/>
          </a:p>
        </p:txBody>
      </p:sp>
      <p:sp>
        <p:nvSpPr>
          <p:cNvPr id="63495" name="文本框 5"/>
          <p:cNvSpPr txBox="1">
            <a:spLocks noChangeArrowheads="1"/>
          </p:cNvSpPr>
          <p:nvPr/>
        </p:nvSpPr>
        <p:spPr bwMode="auto">
          <a:xfrm>
            <a:off x="4889500" y="468313"/>
            <a:ext cx="2963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latin typeface="黑体" panose="02010609060101010101" pitchFamily="49" charset="-122"/>
                <a:ea typeface="黑体" panose="02010609060101010101" pitchFamily="49" charset="-122"/>
              </a:rPr>
              <a:t>什么是视图？</a:t>
            </a:r>
          </a:p>
        </p:txBody>
      </p:sp>
      <p:sp>
        <p:nvSpPr>
          <p:cNvPr id="7" name="矩形 6"/>
          <p:cNvSpPr/>
          <p:nvPr/>
        </p:nvSpPr>
        <p:spPr>
          <a:xfrm>
            <a:off x="574675" y="1682750"/>
            <a:ext cx="7883525" cy="4618038"/>
          </a:xfrm>
          <a:prstGeom prst="rect">
            <a:avLst/>
          </a:prstGeom>
        </p:spPr>
        <p:txBody>
          <a:bodyPr>
            <a:spAutoFit/>
          </a:bodyPr>
          <a:lstStyle/>
          <a:p>
            <a:pPr eaLnBrk="1" fontAlgn="auto" hangingPunct="1">
              <a:lnSpc>
                <a:spcPct val="150000"/>
              </a:lnSpc>
              <a:spcBef>
                <a:spcPts val="0"/>
              </a:spcBef>
              <a:spcAft>
                <a:spcPts val="0"/>
              </a:spcAft>
              <a:defRPr/>
            </a:pPr>
            <a:r>
              <a:rPr lang="zh-CN" altLang="en-US" sz="2800" dirty="0">
                <a:latin typeface="+mn-ea"/>
                <a:ea typeface="+mn-ea"/>
              </a:rPr>
              <a:t>View(软件体系结构视图) 是到模型的一个投影，即从一个特定的视角或合适的点（忽略与之无关的实体）对模型所进行的观察。</a:t>
            </a:r>
            <a:endParaRPr lang="en-US" altLang="zh-CN" sz="2800" dirty="0">
              <a:latin typeface="+mn-ea"/>
              <a:ea typeface="+mn-ea"/>
            </a:endParaRPr>
          </a:p>
          <a:p>
            <a:pPr eaLnBrk="1" fontAlgn="auto" hangingPunct="1">
              <a:lnSpc>
                <a:spcPct val="150000"/>
              </a:lnSpc>
              <a:spcBef>
                <a:spcPts val="0"/>
              </a:spcBef>
              <a:spcAft>
                <a:spcPts val="0"/>
              </a:spcAft>
              <a:defRPr/>
            </a:pPr>
            <a:r>
              <a:rPr lang="zh-CN" altLang="en-US" sz="2800" dirty="0">
                <a:latin typeface="+mn-ea"/>
                <a:ea typeface="+mn-ea"/>
              </a:rPr>
              <a:t>体系结构涵盖的内容和决策过多，超过人脑瞬时理解范围，需要采用</a:t>
            </a:r>
            <a:r>
              <a:rPr lang="en-US" altLang="zh-CN" sz="2800" dirty="0">
                <a:latin typeface="+mn-ea"/>
                <a:ea typeface="+mn-ea"/>
              </a:rPr>
              <a:t>"</a:t>
            </a:r>
            <a:r>
              <a:rPr lang="zh-CN" altLang="en-US" sz="2800" dirty="0">
                <a:latin typeface="+mn-ea"/>
                <a:ea typeface="+mn-ea"/>
              </a:rPr>
              <a:t>分而治之</a:t>
            </a:r>
            <a:r>
              <a:rPr lang="en-US" altLang="zh-CN" sz="2800" dirty="0">
                <a:latin typeface="+mn-ea"/>
                <a:ea typeface="+mn-ea"/>
              </a:rPr>
              <a:t>"</a:t>
            </a:r>
            <a:r>
              <a:rPr lang="zh-CN" altLang="en-US" sz="2800" dirty="0">
                <a:latin typeface="+mn-ea"/>
                <a:ea typeface="+mn-ea"/>
              </a:rPr>
              <a:t>的办法从不同视角分别设计；同时，也为软件体系结构的理解、交流和归档提供了方便。</a:t>
            </a:r>
          </a:p>
        </p:txBody>
      </p:sp>
      <p:pic>
        <p:nvPicPr>
          <p:cNvPr id="6349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0750" y="2030413"/>
            <a:ext cx="35067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图片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785813" y="-1779588"/>
            <a:ext cx="10939463" cy="7556501"/>
            <a:chOff x="-785813" y="-1779588"/>
            <a:chExt cx="10939463" cy="7556501"/>
          </a:xfrm>
        </p:grpSpPr>
        <p:sp>
          <p:nvSpPr>
            <p:cNvPr id="16"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7"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a:solidFill>
                    <a:schemeClr val="bg1"/>
                  </a:solidFill>
                  <a:latin typeface="Arial" panose="020B0604020202020204" pitchFamily="34" charset="0"/>
                  <a:sym typeface="Calibri" panose="020F0502020204030204" pitchFamily="34" charset="0"/>
                </a:rPr>
                <a:t>问题</a:t>
              </a:r>
              <a:r>
                <a:rPr lang="en-US" altLang="zh-CN" sz="4000" b="1" dirty="0">
                  <a:solidFill>
                    <a:schemeClr val="bg1"/>
                  </a:solidFill>
                  <a:latin typeface="Arial" panose="020B0604020202020204" pitchFamily="34" charset="0"/>
                  <a:sym typeface="Calibri" panose="020F0502020204030204" pitchFamily="34" charset="0"/>
                </a:rPr>
                <a:t>4</a:t>
              </a:r>
              <a:r>
                <a:rPr lang="zh-CN" altLang="en-US" sz="4000" b="1" dirty="0">
                  <a:solidFill>
                    <a:schemeClr val="bg1"/>
                  </a:solidFill>
                  <a:latin typeface="Arial" panose="020B0604020202020204" pitchFamily="34" charset="0"/>
                  <a:sym typeface="Calibri" panose="020F0502020204030204" pitchFamily="34" charset="0"/>
                </a:rPr>
                <a:t>：请形容一下什么是视图？</a:t>
              </a:r>
              <a:endParaRPr lang="en-US" altLang="zh-CN" sz="40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4515" name="Group 4"/>
          <p:cNvGrpSpPr/>
          <p:nvPr/>
        </p:nvGrpSpPr>
        <p:grpSpPr bwMode="auto">
          <a:xfrm>
            <a:off x="0" y="6734175"/>
            <a:ext cx="12192000" cy="138113"/>
            <a:chOff x="0" y="0"/>
            <a:chExt cx="12231884" cy="334101"/>
          </a:xfrm>
        </p:grpSpPr>
        <p:sp>
          <p:nvSpPr>
            <p:cNvPr id="6453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4516"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64517" name="矩形 2"/>
          <p:cNvSpPr>
            <a:spLocks noChangeArrowheads="1"/>
          </p:cNvSpPr>
          <p:nvPr/>
        </p:nvSpPr>
        <p:spPr bwMode="auto">
          <a:xfrm>
            <a:off x="2738438" y="2109788"/>
            <a:ext cx="2487612" cy="1319212"/>
          </a:xfrm>
          <a:prstGeom prst="rect">
            <a:avLst/>
          </a:prstGeom>
          <a:solidFill>
            <a:srgbClr val="ED498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设计视图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sym typeface="Calibri" panose="020F0502020204030204" pitchFamily="34" charset="0"/>
            </a:endParaRP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18" name="矩形 15"/>
          <p:cNvSpPr>
            <a:spLocks noChangeArrowheads="1"/>
          </p:cNvSpPr>
          <p:nvPr/>
        </p:nvSpPr>
        <p:spPr bwMode="auto">
          <a:xfrm>
            <a:off x="6910388" y="3735388"/>
            <a:ext cx="2489200" cy="1319212"/>
          </a:xfrm>
          <a:prstGeom prst="rect">
            <a:avLst/>
          </a:prstGeom>
          <a:solidFill>
            <a:srgbClr val="ED498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部署视图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sym typeface="Calibri" panose="020F0502020204030204" pitchFamily="34" charset="0"/>
            </a:endParaRP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19" name="矩形 16"/>
          <p:cNvSpPr>
            <a:spLocks noChangeArrowheads="1"/>
          </p:cNvSpPr>
          <p:nvPr/>
        </p:nvSpPr>
        <p:spPr bwMode="auto">
          <a:xfrm>
            <a:off x="2738438" y="3762375"/>
            <a:ext cx="2487612" cy="1319213"/>
          </a:xfrm>
          <a:prstGeom prst="rect">
            <a:avLst/>
          </a:prstGeom>
          <a:solidFill>
            <a:srgbClr val="ED498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交互视图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Calibri" panose="020F0502020204030204" pitchFamily="34" charset="0"/>
              </a:rPr>
              <a:t>Interaction View</a:t>
            </a: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20" name="矩形 17"/>
          <p:cNvSpPr>
            <a:spLocks noChangeArrowheads="1"/>
          </p:cNvSpPr>
          <p:nvPr/>
        </p:nvSpPr>
        <p:spPr bwMode="auto">
          <a:xfrm>
            <a:off x="6910388" y="2109788"/>
            <a:ext cx="2489200" cy="1319212"/>
          </a:xfrm>
          <a:prstGeom prst="rect">
            <a:avLst/>
          </a:prstGeom>
          <a:solidFill>
            <a:srgbClr val="ED498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实现视图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Calibri" panose="020F0502020204030204" pitchFamily="34" charset="0"/>
              </a:rPr>
              <a:t>Implementation View</a:t>
            </a: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21" name="椭圆 1"/>
          <p:cNvSpPr>
            <a:spLocks noChangeArrowheads="1"/>
          </p:cNvSpPr>
          <p:nvPr/>
        </p:nvSpPr>
        <p:spPr bwMode="auto">
          <a:xfrm>
            <a:off x="4656138" y="2595563"/>
            <a:ext cx="2792412" cy="1666875"/>
          </a:xfrm>
          <a:prstGeom prst="ellipse">
            <a:avLst/>
          </a:prstGeom>
          <a:solidFill>
            <a:srgbClr val="26B7CC"/>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用例视图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sym typeface="Calibri" panose="020F0502020204030204" pitchFamily="34" charset="0"/>
            </a:endParaRPr>
          </a:p>
          <a:p>
            <a:pPr algn="ctr" eaLnBrk="1" hangingPunct="1">
              <a:buFont typeface="Arial" panose="020B0604020202020204" pitchFamily="34" charset="0"/>
              <a:buNone/>
            </a:pPr>
            <a:endParaRPr lang="en-US" altLang="zh-CN" sz="2400" b="1">
              <a:latin typeface="Arial" panose="020B0604020202020204" pitchFamily="34" charset="0"/>
              <a:sym typeface="Calibri" panose="020F0502020204030204" pitchFamily="34" charset="0"/>
            </a:endParaRPr>
          </a:p>
        </p:txBody>
      </p:sp>
      <p:sp>
        <p:nvSpPr>
          <p:cNvPr id="64522"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词汇</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功能</a:t>
            </a:r>
          </a:p>
        </p:txBody>
      </p:sp>
      <p:sp>
        <p:nvSpPr>
          <p:cNvPr id="64523"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性能</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可伸缩性</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吞吐量</a:t>
            </a:r>
          </a:p>
        </p:txBody>
      </p:sp>
      <p:sp>
        <p:nvSpPr>
          <p:cNvPr id="64524"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系统拓扑结构</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分布</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交付</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安装</a:t>
            </a:r>
          </a:p>
        </p:txBody>
      </p:sp>
      <p:sp>
        <p:nvSpPr>
          <p:cNvPr id="64525"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系统装配</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配置管理</a:t>
            </a:r>
          </a:p>
        </p:txBody>
      </p:sp>
      <p:sp>
        <p:nvSpPr>
          <p:cNvPr id="64526"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行为</a:t>
            </a:r>
          </a:p>
        </p:txBody>
      </p:sp>
      <p:sp>
        <p:nvSpPr>
          <p:cNvPr id="64527"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22" name="矩形 21"/>
          <p:cNvSpPr/>
          <p:nvPr/>
        </p:nvSpPr>
        <p:spPr>
          <a:xfrm>
            <a:off x="6254750" y="319088"/>
            <a:ext cx="4197350" cy="769937"/>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latin typeface="+mn-lt"/>
                <a:ea typeface="+mn-ea"/>
              </a:rPr>
              <a:t>UML</a:t>
            </a:r>
            <a:r>
              <a:rPr lang="zh-CN" altLang="en-US" sz="4400" dirty="0">
                <a:ln w="0"/>
                <a:effectLst>
                  <a:outerShdw blurRad="38100" dist="19050" dir="2700000" algn="tl" rotWithShape="0">
                    <a:schemeClr val="dk1">
                      <a:alpha val="40000"/>
                    </a:schemeClr>
                  </a:outerShdw>
                </a:effectLst>
                <a:latin typeface="+mn-lt"/>
                <a:ea typeface="+mn-ea"/>
              </a:rPr>
              <a:t>视图的划分</a:t>
            </a:r>
          </a:p>
        </p:txBody>
      </p:sp>
      <p:sp>
        <p:nvSpPr>
          <p:cNvPr id="2" name="日期占位符 1"/>
          <p:cNvSpPr>
            <a:spLocks noGrp="1"/>
          </p:cNvSpPr>
          <p:nvPr>
            <p:ph type="dt" sz="quarter" idx="10"/>
          </p:nvPr>
        </p:nvSpPr>
        <p:spPr/>
        <p:txBody>
          <a:bodyPr/>
          <a:lstStyle/>
          <a:p>
            <a:pPr>
              <a:defRPr/>
            </a:pPr>
            <a:fld id="{FB968ADB-9AB0-41F9-90F3-F42C5A7A1118}" type="datetime1">
              <a:rPr lang="zh-CN" altLang="en-US"/>
              <a:t>2018/10/15</a:t>
            </a:fld>
            <a:endParaRPr lang="zh-CN" altLang="zh-CN"/>
          </a:p>
        </p:txBody>
      </p:sp>
      <p:sp>
        <p:nvSpPr>
          <p:cNvPr id="6453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D679C74-05C2-4BF5-84BF-A2C893921D34}" type="slidenum">
              <a:rPr lang="zh-CN" altLang="en-US">
                <a:solidFill>
                  <a:srgbClr val="898989"/>
                </a:solidFill>
              </a:rPr>
              <a:t>61</a:t>
            </a:fld>
            <a:endParaRPr lang="zh-CN" altLang="en-US" sz="1800"/>
          </a:p>
        </p:txBody>
      </p:sp>
      <p:pic>
        <p:nvPicPr>
          <p:cNvPr id="64531"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5539" name="Group 4"/>
          <p:cNvGrpSpPr/>
          <p:nvPr/>
        </p:nvGrpSpPr>
        <p:grpSpPr bwMode="auto">
          <a:xfrm>
            <a:off x="0" y="6734175"/>
            <a:ext cx="12192000" cy="138113"/>
            <a:chOff x="0" y="0"/>
            <a:chExt cx="12231884" cy="334101"/>
          </a:xfrm>
        </p:grpSpPr>
        <p:sp>
          <p:nvSpPr>
            <p:cNvPr id="6555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5540" name="Freeform 44"/>
          <p:cNvSpPr>
            <a:spLocks noChangeArrowheads="1"/>
          </p:cNvSpPr>
          <p:nvPr/>
        </p:nvSpPr>
        <p:spPr bwMode="auto">
          <a:xfrm flipH="1">
            <a:off x="7972425" y="2774950"/>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5541" name="直接连接符 6"/>
          <p:cNvSpPr>
            <a:spLocks noChangeShapeType="1"/>
          </p:cNvSpPr>
          <p:nvPr/>
        </p:nvSpPr>
        <p:spPr bwMode="auto">
          <a:xfrm rot="16200000" flipV="1">
            <a:off x="6645275" y="3497263"/>
            <a:ext cx="2206625" cy="0"/>
          </a:xfrm>
          <a:prstGeom prst="line">
            <a:avLst/>
          </a:prstGeom>
          <a:noFill/>
          <a:ln w="50800">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sp>
        <p:nvSpPr>
          <p:cNvPr id="65542" name="矩形 7"/>
          <p:cNvSpPr>
            <a:spLocks noChangeArrowheads="1"/>
          </p:cNvSpPr>
          <p:nvPr/>
        </p:nvSpPr>
        <p:spPr bwMode="auto">
          <a:xfrm>
            <a:off x="488950" y="846138"/>
            <a:ext cx="7026275"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用例视图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a:t>
            </a:r>
            <a:r>
              <a:rPr lang="zh-CN" altLang="en-US" sz="2400">
                <a:latin typeface="Arial" panose="020B0604020202020204" pitchFamily="34" charset="0"/>
                <a:sym typeface="Calibri" panose="020F050202020403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a:latin typeface="Arial" panose="020B0604020202020204" pitchFamily="34" charset="0"/>
                <a:sym typeface="Calibri" panose="020F0502020204030204" pitchFamily="34" charset="0"/>
              </a:rPr>
              <a:t>4</a:t>
            </a:r>
            <a:r>
              <a:rPr lang="zh-CN" altLang="en-US" sz="2400">
                <a:latin typeface="Arial" panose="020B0604020202020204" pitchFamily="34" charset="0"/>
                <a:sym typeface="Calibri" panose="020F0502020204030204" pitchFamily="34" charset="0"/>
              </a:rPr>
              <a:t>种视图的核心，它的内容直接驱动其它视图的开发。</a:t>
            </a:r>
            <a:endParaRPr lang="zh-CN" altLang="en-US" sz="2800">
              <a:solidFill>
                <a:srgbClr val="2E3740"/>
              </a:solidFill>
              <a:sym typeface="宋体" panose="02010600030101010101" pitchFamily="2" charset="-122"/>
            </a:endParaRPr>
          </a:p>
        </p:txBody>
      </p:sp>
      <p:grpSp>
        <p:nvGrpSpPr>
          <p:cNvPr id="65543" name="组合 2"/>
          <p:cNvGrpSpPr/>
          <p:nvPr/>
        </p:nvGrpSpPr>
        <p:grpSpPr bwMode="auto">
          <a:xfrm>
            <a:off x="9317038" y="3189288"/>
            <a:ext cx="2560637" cy="2936875"/>
            <a:chOff x="8764746" y="3884613"/>
            <a:chExt cx="2559871" cy="2936934"/>
          </a:xfrm>
        </p:grpSpPr>
        <p:sp>
          <p:nvSpPr>
            <p:cNvPr id="65551" name="任意多边形 21"/>
            <p:cNvSpPr>
              <a:spLocks noChangeArrowheads="1"/>
            </p:cNvSpPr>
            <p:nvPr/>
          </p:nvSpPr>
          <p:spPr bwMode="auto">
            <a:xfrm>
              <a:off x="8764746" y="3884613"/>
              <a:ext cx="2559871" cy="2936934"/>
            </a:xfrm>
            <a:custGeom>
              <a:avLst/>
              <a:gdLst>
                <a:gd name="T0" fmla="*/ 1291606 w 1655146"/>
                <a:gd name="T1" fmla="*/ 0 h 1421730"/>
                <a:gd name="T2" fmla="*/ 9158785 w 1655146"/>
                <a:gd name="T3" fmla="*/ 0 h 1421730"/>
                <a:gd name="T4" fmla="*/ 9158785 w 1655146"/>
                <a:gd name="T5" fmla="*/ 21489583 h 1421730"/>
                <a:gd name="T6" fmla="*/ 1291606 w 1655146"/>
                <a:gd name="T7" fmla="*/ 21489583 h 1421730"/>
                <a:gd name="T8" fmla="*/ 1291606 w 1655146"/>
                <a:gd name="T9" fmla="*/ 12146210 h 1421730"/>
                <a:gd name="T10" fmla="*/ 0 w 1655146"/>
                <a:gd name="T11" fmla="*/ 10099915 h 1421730"/>
                <a:gd name="T12" fmla="*/ 1291606 w 1655146"/>
                <a:gd name="T13" fmla="*/ 8053610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5552"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用户</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设计者</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实现者</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测试者</a:t>
              </a:r>
              <a:endParaRPr lang="en-US" altLang="zh-CN" sz="2400">
                <a:solidFill>
                  <a:schemeClr val="bg1"/>
                </a:solidFill>
                <a:sym typeface="宋体" panose="02010600030101010101" pitchFamily="2" charset="-122"/>
              </a:endParaRPr>
            </a:p>
          </p:txBody>
        </p:sp>
      </p:grpSp>
      <p:grpSp>
        <p:nvGrpSpPr>
          <p:cNvPr id="65544" name="组合 1"/>
          <p:cNvGrpSpPr/>
          <p:nvPr/>
        </p:nvGrpSpPr>
        <p:grpSpPr bwMode="auto">
          <a:xfrm>
            <a:off x="8426450" y="528638"/>
            <a:ext cx="2241550" cy="2038350"/>
            <a:chOff x="8772525" y="1566863"/>
            <a:chExt cx="2241372" cy="1576680"/>
          </a:xfrm>
        </p:grpSpPr>
        <p:sp>
          <p:nvSpPr>
            <p:cNvPr id="65549" name="任意多边形 18"/>
            <p:cNvSpPr>
              <a:spLocks noChangeArrowheads="1"/>
            </p:cNvSpPr>
            <p:nvPr/>
          </p:nvSpPr>
          <p:spPr bwMode="auto">
            <a:xfrm>
              <a:off x="8772525" y="1566863"/>
              <a:ext cx="2241372" cy="1576680"/>
            </a:xfrm>
            <a:custGeom>
              <a:avLst/>
              <a:gdLst>
                <a:gd name="T0" fmla="*/ 844155 w 1635692"/>
                <a:gd name="T1" fmla="*/ 0 h 1421730"/>
                <a:gd name="T2" fmla="*/ 6453358 w 1635692"/>
                <a:gd name="T3" fmla="*/ 0 h 1421730"/>
                <a:gd name="T4" fmla="*/ 6453358 w 1635692"/>
                <a:gd name="T5" fmla="*/ 1395754 h 1421730"/>
                <a:gd name="T6" fmla="*/ 844155 w 1635692"/>
                <a:gd name="T7" fmla="*/ 1395754 h 1421730"/>
                <a:gd name="T8" fmla="*/ 844155 w 1635692"/>
                <a:gd name="T9" fmla="*/ 774436 h 1421730"/>
                <a:gd name="T10" fmla="*/ 0 w 1635692"/>
                <a:gd name="T11" fmla="*/ 822782 h 1421730"/>
                <a:gd name="T12" fmla="*/ 837273 w 1635692"/>
                <a:gd name="T13" fmla="*/ 489857 h 1421730"/>
                <a:gd name="T14" fmla="*/ 844155 w 1635692"/>
                <a:gd name="T15" fmla="*/ 49092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5550"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rgbClr val="EFE9EB"/>
                  </a:solidFill>
                  <a:sym typeface="宋体" panose="02010600030101010101" pitchFamily="2" charset="-122"/>
                </a:rPr>
                <a:t>常用图形</a:t>
              </a:r>
              <a:endParaRPr lang="en-US" altLang="zh-CN" sz="24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sp>
        <p:nvSpPr>
          <p:cNvPr id="65545"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FD2D70F5-FEAA-4B7A-AA31-C1C783359851}" type="datetime1">
              <a:rPr lang="zh-CN" altLang="en-US"/>
              <a:t>2018/10/15</a:t>
            </a:fld>
            <a:endParaRPr lang="zh-CN" altLang="zh-CN"/>
          </a:p>
        </p:txBody>
      </p:sp>
      <p:sp>
        <p:nvSpPr>
          <p:cNvPr id="6554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DC4260-8998-4D76-B858-33B332B6A681}" type="slidenum">
              <a:rPr lang="zh-CN" altLang="en-US">
                <a:solidFill>
                  <a:srgbClr val="898989"/>
                </a:solidFill>
              </a:rPr>
              <a:t>62</a:t>
            </a:fld>
            <a:endParaRPr lang="zh-CN" altLang="en-US" sz="1800"/>
          </a:p>
        </p:txBody>
      </p:sp>
      <p:pic>
        <p:nvPicPr>
          <p:cNvPr id="65548"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6563" name="Group 4"/>
          <p:cNvGrpSpPr/>
          <p:nvPr/>
        </p:nvGrpSpPr>
        <p:grpSpPr bwMode="auto">
          <a:xfrm>
            <a:off x="0" y="6734175"/>
            <a:ext cx="12192000" cy="138113"/>
            <a:chOff x="0" y="0"/>
            <a:chExt cx="12231884" cy="334101"/>
          </a:xfrm>
        </p:grpSpPr>
        <p:sp>
          <p:nvSpPr>
            <p:cNvPr id="665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6564" name="矩形 7"/>
          <p:cNvSpPr>
            <a:spLocks noChangeArrowheads="1"/>
          </p:cNvSpPr>
          <p:nvPr/>
        </p:nvSpPr>
        <p:spPr bwMode="auto">
          <a:xfrm>
            <a:off x="498475" y="1658938"/>
            <a:ext cx="68976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设计视图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设计视图包含了类、接口和协作，它们形成了问题及其解决方案的词汇。这种视图主要支持系统的功能需求，即系统应该提供给最终用户的服务。</a:t>
            </a:r>
            <a:endParaRPr lang="zh-CN" altLang="en-US" sz="2400">
              <a:solidFill>
                <a:srgbClr val="2E3740"/>
              </a:solidFill>
              <a:sym typeface="宋体" panose="02010600030101010101" pitchFamily="2" charset="-122"/>
            </a:endParaRPr>
          </a:p>
        </p:txBody>
      </p:sp>
      <p:grpSp>
        <p:nvGrpSpPr>
          <p:cNvPr id="66565" name="组合 1"/>
          <p:cNvGrpSpPr/>
          <p:nvPr/>
        </p:nvGrpSpPr>
        <p:grpSpPr bwMode="auto">
          <a:xfrm>
            <a:off x="8226425" y="558800"/>
            <a:ext cx="2481263" cy="2046288"/>
            <a:chOff x="8481174" y="1552574"/>
            <a:chExt cx="2481352" cy="2046289"/>
          </a:xfrm>
        </p:grpSpPr>
        <p:sp>
          <p:nvSpPr>
            <p:cNvPr id="66575" name="任意多边形 18"/>
            <p:cNvSpPr>
              <a:spLocks noChangeArrowheads="1"/>
            </p:cNvSpPr>
            <p:nvPr/>
          </p:nvSpPr>
          <p:spPr bwMode="auto">
            <a:xfrm>
              <a:off x="8481174" y="1552574"/>
              <a:ext cx="2481352" cy="2046289"/>
            </a:xfrm>
            <a:custGeom>
              <a:avLst/>
              <a:gdLst>
                <a:gd name="T0" fmla="*/ 1004944 w 1635692"/>
                <a:gd name="T1" fmla="*/ 0 h 1421730"/>
                <a:gd name="T2" fmla="*/ 7682536 w 1635692"/>
                <a:gd name="T3" fmla="*/ 0 h 1421730"/>
                <a:gd name="T4" fmla="*/ 7682536 w 1635692"/>
                <a:gd name="T5" fmla="*/ 4459745 h 1421730"/>
                <a:gd name="T6" fmla="*/ 1004944 w 1635692"/>
                <a:gd name="T7" fmla="*/ 4459745 h 1421730"/>
                <a:gd name="T8" fmla="*/ 1004944 w 1635692"/>
                <a:gd name="T9" fmla="*/ 2474492 h 1421730"/>
                <a:gd name="T10" fmla="*/ 0 w 1635692"/>
                <a:gd name="T11" fmla="*/ 2628970 h 1421730"/>
                <a:gd name="T12" fmla="*/ 996749 w 1635692"/>
                <a:gd name="T13" fmla="*/ 1565205 h 1421730"/>
                <a:gd name="T14" fmla="*/ 1004944 w 1635692"/>
                <a:gd name="T15" fmla="*/ 15686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6576"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66566" name="组合 2"/>
          <p:cNvGrpSpPr/>
          <p:nvPr/>
        </p:nvGrpSpPr>
        <p:grpSpPr bwMode="auto">
          <a:xfrm>
            <a:off x="9467850" y="3825875"/>
            <a:ext cx="2311400" cy="1765300"/>
            <a:chOff x="8772525" y="3925888"/>
            <a:chExt cx="2311400" cy="1765438"/>
          </a:xfrm>
        </p:grpSpPr>
        <p:sp>
          <p:nvSpPr>
            <p:cNvPr id="66573" name="任意多边形 21"/>
            <p:cNvSpPr>
              <a:spLocks noChangeArrowheads="1"/>
            </p:cNvSpPr>
            <p:nvPr/>
          </p:nvSpPr>
          <p:spPr bwMode="auto">
            <a:xfrm>
              <a:off x="8772525" y="3925888"/>
              <a:ext cx="2148904" cy="1765438"/>
            </a:xfrm>
            <a:custGeom>
              <a:avLst/>
              <a:gdLst>
                <a:gd name="T0" fmla="*/ 670381 w 1655146"/>
                <a:gd name="T1" fmla="*/ 0 h 1421730"/>
                <a:gd name="T2" fmla="*/ 4753678 w 1655146"/>
                <a:gd name="T3" fmla="*/ 0 h 1421730"/>
                <a:gd name="T4" fmla="*/ 4753678 w 1655146"/>
                <a:gd name="T5" fmla="*/ 2709951 h 1421730"/>
                <a:gd name="T6" fmla="*/ 670381 w 1655146"/>
                <a:gd name="T7" fmla="*/ 2709951 h 1421730"/>
                <a:gd name="T8" fmla="*/ 670381 w 1655146"/>
                <a:gd name="T9" fmla="*/ 1531700 h 1421730"/>
                <a:gd name="T10" fmla="*/ 0 w 1655146"/>
                <a:gd name="T11" fmla="*/ 1273650 h 1421730"/>
                <a:gd name="T12" fmla="*/ 670381 w 1655146"/>
                <a:gd name="T13" fmla="*/ 10156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6574"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设计人员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66567" name="Freeform 44"/>
          <p:cNvSpPr>
            <a:spLocks noChangeArrowheads="1"/>
          </p:cNvSpPr>
          <p:nvPr/>
        </p:nvSpPr>
        <p:spPr bwMode="auto">
          <a:xfrm flipH="1">
            <a:off x="8074025" y="2681288"/>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6568" name="直接连接符 6"/>
          <p:cNvSpPr>
            <a:spLocks noChangeShapeType="1"/>
          </p:cNvSpPr>
          <p:nvPr/>
        </p:nvSpPr>
        <p:spPr bwMode="auto">
          <a:xfrm rot="16200000" flipV="1">
            <a:off x="6748462" y="3403601"/>
            <a:ext cx="2206625" cy="0"/>
          </a:xfrm>
          <a:prstGeom prst="line">
            <a:avLst/>
          </a:prstGeom>
          <a:noFill/>
          <a:ln w="50800">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sp>
        <p:nvSpPr>
          <p:cNvPr id="66569"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90F2AC8F-E61E-46B6-80FA-06D72BAEF3D0}" type="datetime1">
              <a:rPr lang="zh-CN" altLang="en-US"/>
              <a:t>2018/10/15</a:t>
            </a:fld>
            <a:endParaRPr lang="zh-CN" altLang="zh-CN"/>
          </a:p>
        </p:txBody>
      </p:sp>
      <p:sp>
        <p:nvSpPr>
          <p:cNvPr id="6657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35B9A7-448D-42A9-902E-4536758CE076}" type="slidenum">
              <a:rPr lang="zh-CN" altLang="en-US">
                <a:solidFill>
                  <a:srgbClr val="898989"/>
                </a:solidFill>
              </a:rPr>
              <a:t>63</a:t>
            </a:fld>
            <a:endParaRPr lang="zh-CN" altLang="en-US" sz="1800"/>
          </a:p>
        </p:txBody>
      </p:sp>
      <p:pic>
        <p:nvPicPr>
          <p:cNvPr id="6657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7587" name="Group 4"/>
          <p:cNvGrpSpPr/>
          <p:nvPr/>
        </p:nvGrpSpPr>
        <p:grpSpPr bwMode="auto">
          <a:xfrm>
            <a:off x="0" y="6734175"/>
            <a:ext cx="12192000" cy="138113"/>
            <a:chOff x="0" y="0"/>
            <a:chExt cx="12231884" cy="334101"/>
          </a:xfrm>
        </p:grpSpPr>
        <p:sp>
          <p:nvSpPr>
            <p:cNvPr id="6760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7588" name="矩形 7"/>
          <p:cNvSpPr>
            <a:spLocks noChangeArrowheads="1"/>
          </p:cNvSpPr>
          <p:nvPr/>
        </p:nvSpPr>
        <p:spPr bwMode="auto">
          <a:xfrm>
            <a:off x="735013" y="1187450"/>
            <a:ext cx="6834187"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交互视图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a:solidFill>
                <a:srgbClr val="2E3740"/>
              </a:solidFill>
              <a:sym typeface="宋体" panose="02010600030101010101" pitchFamily="2" charset="-122"/>
            </a:endParaRPr>
          </a:p>
        </p:txBody>
      </p:sp>
      <p:grpSp>
        <p:nvGrpSpPr>
          <p:cNvPr id="67589" name="组合 1"/>
          <p:cNvGrpSpPr/>
          <p:nvPr/>
        </p:nvGrpSpPr>
        <p:grpSpPr bwMode="auto">
          <a:xfrm>
            <a:off x="8326438" y="292100"/>
            <a:ext cx="2354262" cy="2400300"/>
            <a:chOff x="8772525" y="1371600"/>
            <a:chExt cx="2354387" cy="2400657"/>
          </a:xfrm>
        </p:grpSpPr>
        <p:sp>
          <p:nvSpPr>
            <p:cNvPr id="67599" name="任意多边形 18"/>
            <p:cNvSpPr>
              <a:spLocks noChangeArrowheads="1"/>
            </p:cNvSpPr>
            <p:nvPr/>
          </p:nvSpPr>
          <p:spPr bwMode="auto">
            <a:xfrm>
              <a:off x="8772525" y="1411287"/>
              <a:ext cx="2354387" cy="2360969"/>
            </a:xfrm>
            <a:custGeom>
              <a:avLst/>
              <a:gdLst>
                <a:gd name="T0" fmla="*/ 872580 w 1635692"/>
                <a:gd name="T1" fmla="*/ 0 h 1421730"/>
                <a:gd name="T2" fmla="*/ 6670642 w 1635692"/>
                <a:gd name="T3" fmla="*/ 0 h 1421730"/>
                <a:gd name="T4" fmla="*/ 6670642 w 1635692"/>
                <a:gd name="T5" fmla="*/ 7581877 h 1421730"/>
                <a:gd name="T6" fmla="*/ 872580 w 1635692"/>
                <a:gd name="T7" fmla="*/ 7581877 h 1421730"/>
                <a:gd name="T8" fmla="*/ 872580 w 1635692"/>
                <a:gd name="T9" fmla="*/ 4206810 h 1421730"/>
                <a:gd name="T10" fmla="*/ 0 w 1635692"/>
                <a:gd name="T11" fmla="*/ 4469432 h 1421730"/>
                <a:gd name="T12" fmla="*/ 865462 w 1635692"/>
                <a:gd name="T13" fmla="*/ 2660955 h 1421730"/>
                <a:gd name="T14" fmla="*/ 872580 w 1635692"/>
                <a:gd name="T15" fmla="*/ 26667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7600"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状态机图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时序图</a:t>
              </a:r>
            </a:p>
          </p:txBody>
        </p:sp>
      </p:grpSp>
      <p:grpSp>
        <p:nvGrpSpPr>
          <p:cNvPr id="67590" name="组合 2"/>
          <p:cNvGrpSpPr/>
          <p:nvPr/>
        </p:nvGrpSpPr>
        <p:grpSpPr bwMode="auto">
          <a:xfrm>
            <a:off x="9263063" y="3995738"/>
            <a:ext cx="2587625" cy="2025650"/>
            <a:chOff x="8772525" y="4016375"/>
            <a:chExt cx="2588070" cy="2024829"/>
          </a:xfrm>
        </p:grpSpPr>
        <p:sp>
          <p:nvSpPr>
            <p:cNvPr id="67597" name="任意多边形 21"/>
            <p:cNvSpPr>
              <a:spLocks noChangeArrowheads="1"/>
            </p:cNvSpPr>
            <p:nvPr/>
          </p:nvSpPr>
          <p:spPr bwMode="auto">
            <a:xfrm>
              <a:off x="8772525" y="4040188"/>
              <a:ext cx="2426306" cy="2001016"/>
            </a:xfrm>
            <a:custGeom>
              <a:avLst/>
              <a:gdLst>
                <a:gd name="T0" fmla="*/ 980851 w 1655146"/>
                <a:gd name="T1" fmla="*/ 0 h 1421730"/>
                <a:gd name="T2" fmla="*/ 6955212 w 1655146"/>
                <a:gd name="T3" fmla="*/ 0 h 1421730"/>
                <a:gd name="T4" fmla="*/ 6955212 w 1655146"/>
                <a:gd name="T5" fmla="*/ 3122324 h 1421730"/>
                <a:gd name="T6" fmla="*/ 980851 w 1655146"/>
                <a:gd name="T7" fmla="*/ 3122324 h 1421730"/>
                <a:gd name="T8" fmla="*/ 980851 w 1655146"/>
                <a:gd name="T9" fmla="*/ 1764780 h 1421730"/>
                <a:gd name="T10" fmla="*/ 0 w 1655146"/>
                <a:gd name="T11" fmla="*/ 1467464 h 1421730"/>
                <a:gd name="T12" fmla="*/ 980851 w 1655146"/>
                <a:gd name="T13" fmla="*/ 117014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7598"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p:txBody>
        </p:sp>
      </p:grpSp>
      <p:sp>
        <p:nvSpPr>
          <p:cNvPr id="67591" name="Freeform 44"/>
          <p:cNvSpPr>
            <a:spLocks noChangeArrowheads="1"/>
          </p:cNvSpPr>
          <p:nvPr/>
        </p:nvSpPr>
        <p:spPr bwMode="auto">
          <a:xfrm flipH="1">
            <a:off x="8074025" y="3027363"/>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7592" name="直接连接符 6"/>
          <p:cNvSpPr>
            <a:spLocks noChangeShapeType="1"/>
          </p:cNvSpPr>
          <p:nvPr/>
        </p:nvSpPr>
        <p:spPr bwMode="auto">
          <a:xfrm rot="16200000" flipV="1">
            <a:off x="6748462" y="3403601"/>
            <a:ext cx="2206625" cy="0"/>
          </a:xfrm>
          <a:prstGeom prst="line">
            <a:avLst/>
          </a:prstGeom>
          <a:noFill/>
          <a:ln w="50800">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sp>
        <p:nvSpPr>
          <p:cNvPr id="67593"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1CFF51CE-64B1-4C0B-97BB-5EA7950ABC69}" type="datetime1">
              <a:rPr lang="zh-CN" altLang="en-US"/>
              <a:t>2018/10/15</a:t>
            </a:fld>
            <a:endParaRPr lang="zh-CN" altLang="zh-CN"/>
          </a:p>
        </p:txBody>
      </p:sp>
      <p:sp>
        <p:nvSpPr>
          <p:cNvPr id="6759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3D09A40-EA81-4E54-801C-C50A69BE67D4}" type="slidenum">
              <a:rPr lang="zh-CN" altLang="en-US">
                <a:solidFill>
                  <a:srgbClr val="898989"/>
                </a:solidFill>
              </a:rPr>
              <a:t>64</a:t>
            </a:fld>
            <a:endParaRPr lang="zh-CN" altLang="en-US" sz="1800"/>
          </a:p>
        </p:txBody>
      </p:sp>
      <p:pic>
        <p:nvPicPr>
          <p:cNvPr id="67596"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8611" name="Group 4"/>
          <p:cNvGrpSpPr/>
          <p:nvPr/>
        </p:nvGrpSpPr>
        <p:grpSpPr bwMode="auto">
          <a:xfrm>
            <a:off x="0" y="6734175"/>
            <a:ext cx="12192000" cy="138113"/>
            <a:chOff x="0" y="0"/>
            <a:chExt cx="12231884" cy="334101"/>
          </a:xfrm>
        </p:grpSpPr>
        <p:sp>
          <p:nvSpPr>
            <p:cNvPr id="6862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8612" name="矩形 7"/>
          <p:cNvSpPr>
            <a:spLocks noChangeArrowheads="1"/>
          </p:cNvSpPr>
          <p:nvPr/>
        </p:nvSpPr>
        <p:spPr bwMode="auto">
          <a:xfrm>
            <a:off x="511175" y="1449388"/>
            <a:ext cx="68024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实现视图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en-US" altLang="zh-CN" sz="1400">
                <a:latin typeface="Arial" panose="020B0604020202020204" pitchFamily="34" charset="0"/>
                <a:sym typeface="Calibri" panose="020F0502020204030204" pitchFamily="34" charset="0"/>
              </a:rPr>
              <a:t>              </a:t>
            </a:r>
            <a:r>
              <a:rPr lang="zh-CN" altLang="en-US" sz="2800">
                <a:latin typeface="Arial" panose="020B0604020202020204" pitchFamily="34" charset="0"/>
                <a:sym typeface="Calibri" panose="020F050202020403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a:solidFill>
                <a:srgbClr val="2E3740"/>
              </a:solidFill>
              <a:sym typeface="宋体" panose="02010600030101010101" pitchFamily="2" charset="-122"/>
            </a:endParaRPr>
          </a:p>
        </p:txBody>
      </p:sp>
      <p:grpSp>
        <p:nvGrpSpPr>
          <p:cNvPr id="68613" name="组合 1"/>
          <p:cNvGrpSpPr/>
          <p:nvPr/>
        </p:nvGrpSpPr>
        <p:grpSpPr bwMode="auto">
          <a:xfrm>
            <a:off x="8335963" y="249238"/>
            <a:ext cx="2386012" cy="2959100"/>
            <a:chOff x="8770937" y="1314450"/>
            <a:chExt cx="2386797" cy="2959418"/>
          </a:xfrm>
        </p:grpSpPr>
        <p:sp>
          <p:nvSpPr>
            <p:cNvPr id="68623" name="任意多边形 18"/>
            <p:cNvSpPr>
              <a:spLocks noChangeArrowheads="1"/>
            </p:cNvSpPr>
            <p:nvPr/>
          </p:nvSpPr>
          <p:spPr bwMode="auto">
            <a:xfrm>
              <a:off x="8770937" y="1314450"/>
              <a:ext cx="2386797" cy="2959418"/>
            </a:xfrm>
            <a:custGeom>
              <a:avLst/>
              <a:gdLst>
                <a:gd name="T0" fmla="*/ 943142 w 1635692"/>
                <a:gd name="T1" fmla="*/ 0 h 1421730"/>
                <a:gd name="T2" fmla="*/ 7210080 w 1635692"/>
                <a:gd name="T3" fmla="*/ 0 h 1421730"/>
                <a:gd name="T4" fmla="*/ 7210080 w 1635692"/>
                <a:gd name="T5" fmla="*/ 20754598 h 1421730"/>
                <a:gd name="T6" fmla="*/ 943142 w 1635692"/>
                <a:gd name="T7" fmla="*/ 20754598 h 1421730"/>
                <a:gd name="T8" fmla="*/ 943142 w 1635692"/>
                <a:gd name="T9" fmla="*/ 11515696 h 1421730"/>
                <a:gd name="T10" fmla="*/ 0 w 1635692"/>
                <a:gd name="T11" fmla="*/ 12234584 h 1421730"/>
                <a:gd name="T12" fmla="*/ 935455 w 1635692"/>
                <a:gd name="T13" fmla="*/ 7284098 h 1421730"/>
                <a:gd name="T14" fmla="*/ 943142 w 1635692"/>
                <a:gd name="T15" fmla="*/ 7299993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8624"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构件图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交互图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状态图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68614" name="组合 2"/>
          <p:cNvGrpSpPr/>
          <p:nvPr/>
        </p:nvGrpSpPr>
        <p:grpSpPr bwMode="auto">
          <a:xfrm>
            <a:off x="9399588" y="4183063"/>
            <a:ext cx="2249487" cy="1358900"/>
            <a:chOff x="8770938" y="4068763"/>
            <a:chExt cx="2249487" cy="1358286"/>
          </a:xfrm>
        </p:grpSpPr>
        <p:sp>
          <p:nvSpPr>
            <p:cNvPr id="68621" name="任意多边形 21"/>
            <p:cNvSpPr>
              <a:spLocks noChangeArrowheads="1"/>
            </p:cNvSpPr>
            <p:nvPr/>
          </p:nvSpPr>
          <p:spPr bwMode="auto">
            <a:xfrm>
              <a:off x="8770938" y="4068763"/>
              <a:ext cx="1949450" cy="1358286"/>
            </a:xfrm>
            <a:custGeom>
              <a:avLst/>
              <a:gdLst>
                <a:gd name="T0" fmla="*/ 527790 w 1655146"/>
                <a:gd name="T1" fmla="*/ 0 h 1421730"/>
                <a:gd name="T2" fmla="*/ 3742567 w 1655146"/>
                <a:gd name="T3" fmla="*/ 0 h 1421730"/>
                <a:gd name="T4" fmla="*/ 3742567 w 1655146"/>
                <a:gd name="T5" fmla="*/ 540113 h 1421730"/>
                <a:gd name="T6" fmla="*/ 527790 w 1655146"/>
                <a:gd name="T7" fmla="*/ 540113 h 1421730"/>
                <a:gd name="T8" fmla="*/ 527790 w 1655146"/>
                <a:gd name="T9" fmla="*/ 305280 h 1421730"/>
                <a:gd name="T10" fmla="*/ 0 w 1655146"/>
                <a:gd name="T11" fmla="*/ 253848 h 1421730"/>
                <a:gd name="T12" fmla="*/ 527790 w 1655146"/>
                <a:gd name="T13" fmla="*/ 20241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8622"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68615" name="Freeform 44"/>
          <p:cNvSpPr>
            <a:spLocks noChangeArrowheads="1"/>
          </p:cNvSpPr>
          <p:nvPr/>
        </p:nvSpPr>
        <p:spPr bwMode="auto">
          <a:xfrm flipH="1">
            <a:off x="7826375" y="3405188"/>
            <a:ext cx="1428750"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8616" name="直接连接符 6"/>
          <p:cNvSpPr>
            <a:spLocks noChangeShapeType="1"/>
          </p:cNvSpPr>
          <p:nvPr/>
        </p:nvSpPr>
        <p:spPr bwMode="auto">
          <a:xfrm rot="16200000" flipV="1">
            <a:off x="6500812" y="3441701"/>
            <a:ext cx="2206625" cy="0"/>
          </a:xfrm>
          <a:prstGeom prst="line">
            <a:avLst/>
          </a:prstGeom>
          <a:noFill/>
          <a:ln w="50800">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sp>
        <p:nvSpPr>
          <p:cNvPr id="68617"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2DF67186-5CCB-40E0-81E8-0B1814E0DD5F}" type="datetime1">
              <a:rPr lang="zh-CN" altLang="en-US"/>
              <a:t>2018/10/15</a:t>
            </a:fld>
            <a:endParaRPr lang="zh-CN" altLang="zh-CN"/>
          </a:p>
        </p:txBody>
      </p:sp>
      <p:sp>
        <p:nvSpPr>
          <p:cNvPr id="6861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4688BCC-EB8A-4110-820F-F8C2AF6B50BC}" type="slidenum">
              <a:rPr lang="zh-CN" altLang="en-US">
                <a:solidFill>
                  <a:srgbClr val="898989"/>
                </a:solidFill>
              </a:rPr>
              <a:t>65</a:t>
            </a:fld>
            <a:endParaRPr lang="zh-CN" altLang="en-US" sz="1800"/>
          </a:p>
        </p:txBody>
      </p:sp>
      <p:pic>
        <p:nvPicPr>
          <p:cNvPr id="68620"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9635" name="Group 4"/>
          <p:cNvGrpSpPr/>
          <p:nvPr/>
        </p:nvGrpSpPr>
        <p:grpSpPr bwMode="auto">
          <a:xfrm>
            <a:off x="0" y="6734175"/>
            <a:ext cx="12192000" cy="138113"/>
            <a:chOff x="0" y="0"/>
            <a:chExt cx="12231884" cy="334101"/>
          </a:xfrm>
        </p:grpSpPr>
        <p:sp>
          <p:nvSpPr>
            <p:cNvPr id="6964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9636" name="矩形 7"/>
          <p:cNvSpPr>
            <a:spLocks noChangeArrowheads="1"/>
          </p:cNvSpPr>
          <p:nvPr/>
        </p:nvSpPr>
        <p:spPr bwMode="auto">
          <a:xfrm>
            <a:off x="501650" y="1949450"/>
            <a:ext cx="66516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部署视图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部署视图包含了形成系统硬件拓扑结构的结点。这种视图主要描述组成物理系统的部件的分布、交付和安装。同时，配置视图还允许评估分配结果和资源分配。</a:t>
            </a:r>
            <a:endParaRPr lang="zh-CN" altLang="en-US" sz="2400">
              <a:solidFill>
                <a:srgbClr val="2E3740"/>
              </a:solidFill>
              <a:sym typeface="宋体" panose="02010600030101010101" pitchFamily="2" charset="-122"/>
            </a:endParaRPr>
          </a:p>
        </p:txBody>
      </p:sp>
      <p:grpSp>
        <p:nvGrpSpPr>
          <p:cNvPr id="69637" name="组合 1"/>
          <p:cNvGrpSpPr/>
          <p:nvPr/>
        </p:nvGrpSpPr>
        <p:grpSpPr bwMode="auto">
          <a:xfrm>
            <a:off x="8435975" y="796925"/>
            <a:ext cx="2241550" cy="1922463"/>
            <a:chOff x="8772525" y="1550988"/>
            <a:chExt cx="2241372" cy="1922601"/>
          </a:xfrm>
        </p:grpSpPr>
        <p:sp>
          <p:nvSpPr>
            <p:cNvPr id="69647" name="任意多边形 18"/>
            <p:cNvSpPr>
              <a:spLocks noChangeArrowheads="1"/>
            </p:cNvSpPr>
            <p:nvPr/>
          </p:nvSpPr>
          <p:spPr bwMode="auto">
            <a:xfrm>
              <a:off x="8772525" y="1550988"/>
              <a:ext cx="2241372" cy="1843088"/>
            </a:xfrm>
            <a:custGeom>
              <a:avLst/>
              <a:gdLst>
                <a:gd name="T0" fmla="*/ 901975 w 1635692"/>
                <a:gd name="T1" fmla="*/ 0 h 1421730"/>
                <a:gd name="T2" fmla="*/ 6895381 w 1635692"/>
                <a:gd name="T3" fmla="*/ 0 h 1421730"/>
                <a:gd name="T4" fmla="*/ 6895381 w 1635692"/>
                <a:gd name="T5" fmla="*/ 2269308 h 1421730"/>
                <a:gd name="T6" fmla="*/ 901975 w 1635692"/>
                <a:gd name="T7" fmla="*/ 2269308 h 1421730"/>
                <a:gd name="T8" fmla="*/ 901975 w 1635692"/>
                <a:gd name="T9" fmla="*/ 1259126 h 1421730"/>
                <a:gd name="T10" fmla="*/ 0 w 1635692"/>
                <a:gd name="T11" fmla="*/ 1337733 h 1421730"/>
                <a:gd name="T12" fmla="*/ 894621 w 1635692"/>
                <a:gd name="T13" fmla="*/ 796443 h 1421730"/>
                <a:gd name="T14" fmla="*/ 901975 w 1635692"/>
                <a:gd name="T15" fmla="*/ 798183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9648"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配置图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endParaRPr lang="zh-CN" altLang="en-US" sz="2000">
                <a:solidFill>
                  <a:srgbClr val="EFE9EB"/>
                </a:solidFill>
                <a:sym typeface="宋体" panose="02010600030101010101" pitchFamily="2" charset="-122"/>
              </a:endParaRPr>
            </a:p>
          </p:txBody>
        </p:sp>
      </p:grpSp>
      <p:grpSp>
        <p:nvGrpSpPr>
          <p:cNvPr id="69638" name="组合 2"/>
          <p:cNvGrpSpPr/>
          <p:nvPr/>
        </p:nvGrpSpPr>
        <p:grpSpPr bwMode="auto">
          <a:xfrm>
            <a:off x="9112250" y="3509963"/>
            <a:ext cx="2733675" cy="2671762"/>
            <a:chOff x="8721101" y="3589705"/>
            <a:chExt cx="2734531" cy="2671726"/>
          </a:xfrm>
        </p:grpSpPr>
        <p:sp>
          <p:nvSpPr>
            <p:cNvPr id="69645" name="任意多边形 21"/>
            <p:cNvSpPr>
              <a:spLocks noChangeArrowheads="1"/>
            </p:cNvSpPr>
            <p:nvPr/>
          </p:nvSpPr>
          <p:spPr bwMode="auto">
            <a:xfrm>
              <a:off x="8721101" y="3589705"/>
              <a:ext cx="2734531" cy="2671726"/>
            </a:xfrm>
            <a:custGeom>
              <a:avLst/>
              <a:gdLst>
                <a:gd name="T0" fmla="*/ 1682275 w 1655146"/>
                <a:gd name="T1" fmla="*/ 0 h 1421730"/>
                <a:gd name="T2" fmla="*/ 11929017 w 1655146"/>
                <a:gd name="T3" fmla="*/ 0 h 1421730"/>
                <a:gd name="T4" fmla="*/ 11929017 w 1655146"/>
                <a:gd name="T5" fmla="*/ 12126903 h 1421730"/>
                <a:gd name="T6" fmla="*/ 1682275 w 1655146"/>
                <a:gd name="T7" fmla="*/ 12126903 h 1421730"/>
                <a:gd name="T8" fmla="*/ 1682275 w 1655146"/>
                <a:gd name="T9" fmla="*/ 6854301 h 1421730"/>
                <a:gd name="T10" fmla="*/ 0 w 1655146"/>
                <a:gd name="T11" fmla="*/ 5699535 h 1421730"/>
                <a:gd name="T12" fmla="*/ 1682275 w 1655146"/>
                <a:gd name="T13" fmla="*/ 454478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69646"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chemeClr val="bg1"/>
                  </a:solidFill>
                  <a:sym typeface="宋体" panose="02010600030101010101" pitchFamily="2" charset="-122"/>
                </a:rPr>
                <a:t>适用对象</a:t>
              </a:r>
              <a:endParaRPr lang="en-US" altLang="zh-CN" sz="28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测试人员</a:t>
              </a:r>
              <a:endParaRPr lang="en-US" altLang="zh-CN" sz="2400">
                <a:solidFill>
                  <a:schemeClr val="bg1"/>
                </a:solidFill>
                <a:sym typeface="宋体" panose="02010600030101010101" pitchFamily="2" charset="-122"/>
              </a:endParaRPr>
            </a:p>
          </p:txBody>
        </p:sp>
      </p:grpSp>
      <p:sp>
        <p:nvSpPr>
          <p:cNvPr id="69639" name="Freeform 44"/>
          <p:cNvSpPr>
            <a:spLocks noChangeArrowheads="1"/>
          </p:cNvSpPr>
          <p:nvPr/>
        </p:nvSpPr>
        <p:spPr bwMode="auto">
          <a:xfrm flipH="1">
            <a:off x="7827963" y="2719388"/>
            <a:ext cx="1430337"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9640" name="直接连接符 6"/>
          <p:cNvSpPr>
            <a:spLocks noChangeShapeType="1"/>
          </p:cNvSpPr>
          <p:nvPr/>
        </p:nvSpPr>
        <p:spPr bwMode="auto">
          <a:xfrm rot="16200000" flipV="1">
            <a:off x="6500812" y="3441701"/>
            <a:ext cx="2206625" cy="0"/>
          </a:xfrm>
          <a:prstGeom prst="line">
            <a:avLst/>
          </a:prstGeom>
          <a:noFill/>
          <a:ln w="50800">
            <a:solidFill>
              <a:srgbClr val="26B7CC"/>
            </a:solidFill>
            <a:bevel/>
          </a:ln>
          <a:extLst>
            <a:ext uri="{909E8E84-426E-40DD-AFC4-6F175D3DCCD1}">
              <a14:hiddenFill xmlns:a14="http://schemas.microsoft.com/office/drawing/2010/main">
                <a:noFill/>
              </a14:hiddenFill>
            </a:ext>
          </a:extLst>
        </p:spPr>
        <p:txBody>
          <a:bodyPr/>
          <a:lstStyle/>
          <a:p>
            <a:endParaRPr lang="zh-CN" altLang="en-US"/>
          </a:p>
        </p:txBody>
      </p:sp>
      <p:sp>
        <p:nvSpPr>
          <p:cNvPr id="69641"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t>2018/10/15</a:t>
            </a:fld>
            <a:endParaRPr lang="zh-CN" altLang="zh-CN"/>
          </a:p>
        </p:txBody>
      </p:sp>
      <p:sp>
        <p:nvSpPr>
          <p:cNvPr id="6964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8B4F930-5F38-49D3-8D68-7847A721F8DC}" type="slidenum">
              <a:rPr lang="zh-CN" altLang="en-US">
                <a:solidFill>
                  <a:srgbClr val="898989"/>
                </a:solidFill>
              </a:rPr>
              <a:t>66</a:t>
            </a:fld>
            <a:endParaRPr lang="zh-CN" altLang="en-US" sz="1800"/>
          </a:p>
        </p:txBody>
      </p:sp>
      <p:pic>
        <p:nvPicPr>
          <p:cNvPr id="69644"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4"/>
          <p:cNvGrpSpPr/>
          <p:nvPr/>
        </p:nvGrpSpPr>
        <p:grpSpPr bwMode="auto">
          <a:xfrm>
            <a:off x="0" y="6734175"/>
            <a:ext cx="12192000" cy="138113"/>
            <a:chOff x="0" y="0"/>
            <a:chExt cx="12231884" cy="334101"/>
          </a:xfrm>
        </p:grpSpPr>
        <p:sp>
          <p:nvSpPr>
            <p:cNvPr id="70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0659" name="Group 11"/>
          <p:cNvGrpSpPr/>
          <p:nvPr/>
        </p:nvGrpSpPr>
        <p:grpSpPr bwMode="auto">
          <a:xfrm>
            <a:off x="1949450" y="1265238"/>
            <a:ext cx="8077200" cy="4327525"/>
            <a:chOff x="0" y="0"/>
            <a:chExt cx="4349805" cy="2330451"/>
          </a:xfrm>
        </p:grpSpPr>
        <p:sp>
          <p:nvSpPr>
            <p:cNvPr id="7066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70666"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7066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3929063" y="2297113"/>
            <a:ext cx="4097337" cy="1754187"/>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7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的规则</a:t>
            </a:r>
            <a:endParaRPr lang="en-US" altLang="zh-CN" sz="5400" dirty="0">
              <a:ln w="0"/>
              <a:solidFill>
                <a:schemeClr val="bg1"/>
              </a:solidFill>
              <a:effectLst>
                <a:outerShdw blurRad="38100" dist="19050" dir="2700000" algn="tl" rotWithShape="0">
                  <a:schemeClr val="dk1">
                    <a:alpha val="40000"/>
                  </a:schemeClr>
                </a:outerShdw>
              </a:effectLst>
              <a:latin typeface="+mn-lt"/>
              <a:ea typeface="+mn-ea"/>
            </a:endParaRPr>
          </a:p>
          <a:p>
            <a:pPr algn="ctr" eaLnBrk="1" fontAlgn="auto" hangingPunct="1">
              <a:spcBef>
                <a:spcPts val="0"/>
              </a:spcBef>
              <a:spcAft>
                <a:spcPts val="0"/>
              </a:spcAft>
              <a:defRPr/>
            </a:pP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与公共机制</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t>2018/10/15</a:t>
            </a:fld>
            <a:endParaRPr lang="zh-CN" altLang="zh-CN"/>
          </a:p>
        </p:txBody>
      </p:sp>
      <p:sp>
        <p:nvSpPr>
          <p:cNvPr id="7066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92D7103-2420-4077-B5DE-6BDB3C09DA5D}" type="slidenum">
              <a:rPr lang="zh-CN" altLang="en-US">
                <a:solidFill>
                  <a:srgbClr val="898989"/>
                </a:solidFill>
              </a:rPr>
              <a:t>67</a:t>
            </a:fld>
            <a:endParaRPr lang="zh-CN" altLang="en-US" sz="1800"/>
          </a:p>
        </p:txBody>
      </p:sp>
      <p:pic>
        <p:nvPicPr>
          <p:cNvPr id="70664"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71683" name="Group 4"/>
          <p:cNvGrpSpPr/>
          <p:nvPr/>
        </p:nvGrpSpPr>
        <p:grpSpPr bwMode="auto">
          <a:xfrm>
            <a:off x="0" y="6734175"/>
            <a:ext cx="12192000" cy="138113"/>
            <a:chOff x="0" y="0"/>
            <a:chExt cx="12231884" cy="334101"/>
          </a:xfrm>
        </p:grpSpPr>
        <p:sp>
          <p:nvSpPr>
            <p:cNvPr id="7169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1684" name="文本框 7"/>
          <p:cNvSpPr>
            <a:spLocks noChangeArrowheads="1"/>
          </p:cNvSpPr>
          <p:nvPr/>
        </p:nvSpPr>
        <p:spPr bwMode="auto">
          <a:xfrm rot="-910717">
            <a:off x="26988" y="139700"/>
            <a:ext cx="3067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规则与公共机制</a:t>
            </a:r>
          </a:p>
          <a:p>
            <a:pPr eaLnBrk="1" hangingPunct="1">
              <a:buFont typeface="Arial" panose="020B0604020202020204" pitchFamily="34" charset="0"/>
              <a:buNone/>
            </a:pPr>
            <a:endParaRPr lang="zh-CN" altLang="en-US" sz="3200" b="1">
              <a:solidFill>
                <a:schemeClr val="bg1"/>
              </a:solidFill>
              <a:sym typeface="Calibri" panose="020F0502020204030204" pitchFamily="34" charset="0"/>
            </a:endParaRPr>
          </a:p>
        </p:txBody>
      </p:sp>
      <p:sp>
        <p:nvSpPr>
          <p:cNvPr id="4" name="日期占位符 3"/>
          <p:cNvSpPr>
            <a:spLocks noGrp="1"/>
          </p:cNvSpPr>
          <p:nvPr>
            <p:ph type="dt" sz="quarter" idx="10"/>
          </p:nvPr>
        </p:nvSpPr>
        <p:spPr/>
        <p:txBody>
          <a:bodyPr/>
          <a:lstStyle/>
          <a:p>
            <a:pPr>
              <a:defRPr/>
            </a:pPr>
            <a:fld id="{031110ED-9FE6-4EFC-9C7A-86E6A78DC0B2}" type="datetime1">
              <a:rPr lang="zh-CN" altLang="en-US"/>
              <a:t>2018/10/15</a:t>
            </a:fld>
            <a:endParaRPr lang="zh-CN" altLang="zh-CN"/>
          </a:p>
        </p:txBody>
      </p:sp>
      <p:sp>
        <p:nvSpPr>
          <p:cNvPr id="7168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893566-59CB-4276-A531-9ABAFDA4F924}" type="slidenum">
              <a:rPr lang="zh-CN" altLang="en-US">
                <a:solidFill>
                  <a:srgbClr val="898989"/>
                </a:solidFill>
              </a:rPr>
              <a:t>68</a:t>
            </a:fld>
            <a:endParaRPr lang="zh-CN" altLang="en-US" sz="1800"/>
          </a:p>
        </p:txBody>
      </p:sp>
      <p:pic>
        <p:nvPicPr>
          <p:cNvPr id="71687"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矩形 7"/>
          <p:cNvSpPr>
            <a:spLocks noChangeArrowheads="1"/>
          </p:cNvSpPr>
          <p:nvPr/>
        </p:nvSpPr>
        <p:spPr bwMode="auto">
          <a:xfrm>
            <a:off x="1530350" y="1385888"/>
            <a:ext cx="944245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a:solidFill>
                  <a:srgbClr val="2E3740"/>
                </a:solidFill>
                <a:sym typeface="宋体" panose="02010600030101010101" pitchFamily="2" charset="-122"/>
              </a:rPr>
              <a:t>像任何语言一样，</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有一套规则，这些规则描述了一个形式良好的模型应该是什么样，它还有</a:t>
            </a:r>
            <a:r>
              <a:rPr lang="en-US" altLang="zh-CN" sz="2800">
                <a:solidFill>
                  <a:srgbClr val="2E3740"/>
                </a:solidFill>
                <a:sym typeface="宋体" panose="02010600030101010101" pitchFamily="2" charset="-122"/>
              </a:rPr>
              <a:t>4</a:t>
            </a:r>
            <a:r>
              <a:rPr lang="zh-CN" altLang="en-US" sz="2800">
                <a:solidFill>
                  <a:srgbClr val="2E3740"/>
                </a:solidFill>
                <a:sym typeface="宋体" panose="02010600030101010101" pitchFamily="2" charset="-122"/>
              </a:rPr>
              <a:t>种贯穿整个语言且一致应用的公共机制。这套规则及公共机制使得</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变得较为简单和统一。</a:t>
            </a:r>
          </a:p>
        </p:txBody>
      </p:sp>
      <p:sp>
        <p:nvSpPr>
          <p:cNvPr id="71689" name="矩形 7"/>
          <p:cNvSpPr>
            <a:spLocks noChangeArrowheads="1"/>
          </p:cNvSpPr>
          <p:nvPr/>
        </p:nvSpPr>
        <p:spPr bwMode="auto">
          <a:xfrm>
            <a:off x="1530350" y="4021138"/>
            <a:ext cx="944245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a:solidFill>
                  <a:srgbClr val="2E3740"/>
                </a:solidFill>
                <a:sym typeface="宋体" panose="02010600030101010101" pitchFamily="2" charset="-122"/>
              </a:rPr>
              <a:t>由于规则和公共机制是对规范的描述，更多的是需要记忆的部分，所以需要同学自行参考教材学习并记忆，本</a:t>
            </a:r>
            <a:r>
              <a:rPr lang="en-US" altLang="zh-CN" sz="2800">
                <a:solidFill>
                  <a:srgbClr val="2E3740"/>
                </a:solidFill>
                <a:sym typeface="宋体" panose="02010600030101010101" pitchFamily="2" charset="-122"/>
              </a:rPr>
              <a:t>PPT</a:t>
            </a:r>
            <a:r>
              <a:rPr lang="zh-CN" altLang="en-US" sz="2800">
                <a:solidFill>
                  <a:srgbClr val="2E3740"/>
                </a:solidFill>
                <a:sym typeface="宋体" panose="02010600030101010101" pitchFamily="2" charset="-122"/>
              </a:rPr>
              <a:t>在此就不赘述了。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blinds(horizontal)">
                                      <p:cBhvr>
                                        <p:cTn id="7" dur="500"/>
                                        <p:tgtEl>
                                          <p:spTgt spid="716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blinds(horizontal)">
                                      <p:cBhvr>
                                        <p:cTn id="12" dur="500"/>
                                        <p:tgtEl>
                                          <p:spTgt spid="7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8" grpId="0"/>
      <p:bldP spid="7168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4"/>
          <p:cNvGrpSpPr/>
          <p:nvPr/>
        </p:nvGrpSpPr>
        <p:grpSpPr bwMode="auto">
          <a:xfrm>
            <a:off x="0" y="6734175"/>
            <a:ext cx="12192000" cy="138113"/>
            <a:chOff x="0" y="0"/>
            <a:chExt cx="12231884" cy="334101"/>
          </a:xfrm>
        </p:grpSpPr>
        <p:sp>
          <p:nvSpPr>
            <p:cNvPr id="7271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2707" name="Group 11"/>
          <p:cNvGrpSpPr/>
          <p:nvPr/>
        </p:nvGrpSpPr>
        <p:grpSpPr bwMode="auto">
          <a:xfrm>
            <a:off x="1949450" y="1265238"/>
            <a:ext cx="8077200" cy="4327525"/>
            <a:chOff x="0" y="0"/>
            <a:chExt cx="4349805" cy="2330451"/>
          </a:xfrm>
        </p:grpSpPr>
        <p:sp>
          <p:nvSpPr>
            <p:cNvPr id="7271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7271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7270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4938713" y="2754313"/>
            <a:ext cx="20780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8 </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小结</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t>2018/10/15</a:t>
            </a:fld>
            <a:endParaRPr lang="zh-CN" altLang="zh-CN"/>
          </a:p>
        </p:txBody>
      </p:sp>
      <p:sp>
        <p:nvSpPr>
          <p:cNvPr id="7271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7BCDBF-D08F-4FCC-908E-8910E053B117}" type="slidenum">
              <a:rPr lang="zh-CN" altLang="en-US">
                <a:solidFill>
                  <a:srgbClr val="898989"/>
                </a:solidFill>
              </a:rPr>
              <a:t>69</a:t>
            </a:fld>
            <a:endParaRPr lang="zh-CN" altLang="en-US" sz="1800"/>
          </a:p>
        </p:txBody>
      </p:sp>
      <p:pic>
        <p:nvPicPr>
          <p:cNvPr id="72712"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19"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grpSp>
        <p:nvGrpSpPr>
          <p:cNvPr id="9220" name="Group 4"/>
          <p:cNvGrpSpPr/>
          <p:nvPr/>
        </p:nvGrpSpPr>
        <p:grpSpPr bwMode="auto">
          <a:xfrm>
            <a:off x="0" y="6734175"/>
            <a:ext cx="12192000" cy="138113"/>
            <a:chOff x="0" y="0"/>
            <a:chExt cx="12231884" cy="334101"/>
          </a:xfrm>
        </p:grpSpPr>
        <p:sp>
          <p:nvSpPr>
            <p:cNvPr id="923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3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 name="组合 1"/>
          <p:cNvGrpSpPr/>
          <p:nvPr/>
        </p:nvGrpSpPr>
        <p:grpSpPr bwMode="auto">
          <a:xfrm>
            <a:off x="3481388" y="987425"/>
            <a:ext cx="5056187" cy="711200"/>
            <a:chOff x="3944938" y="987425"/>
            <a:chExt cx="3860800" cy="711200"/>
          </a:xfrm>
        </p:grpSpPr>
        <p:sp>
          <p:nvSpPr>
            <p:cNvPr id="3" name="矩形 2"/>
            <p:cNvSpPr/>
            <p:nvPr/>
          </p:nvSpPr>
          <p:spPr bwMode="auto">
            <a:xfrm>
              <a:off x="3944938" y="987425"/>
              <a:ext cx="3860800" cy="711200"/>
            </a:xfrm>
            <a:prstGeom prst="rect">
              <a:avLst/>
            </a:prstGeom>
            <a:solidFill>
              <a:srgbClr val="00B0F0"/>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Arial" panose="020B0604020202020204" pitchFamily="34" charset="0"/>
              </a:endParaRPr>
            </a:p>
          </p:txBody>
        </p:sp>
        <p:sp>
          <p:nvSpPr>
            <p:cNvPr id="9237"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sym typeface="Calibri" panose="020F0502020204030204" pitchFamily="34" charset="0"/>
            </a:endParaRPr>
          </a:p>
        </p:txBody>
      </p:sp>
      <p:grpSp>
        <p:nvGrpSpPr>
          <p:cNvPr id="7" name="组合 5"/>
          <p:cNvGrpSpPr/>
          <p:nvPr/>
        </p:nvGrpSpPr>
        <p:grpSpPr bwMode="auto">
          <a:xfrm>
            <a:off x="750888" y="2816225"/>
            <a:ext cx="2805112" cy="2217738"/>
            <a:chOff x="2332332" y="3764145"/>
            <a:chExt cx="2670084" cy="744688"/>
          </a:xfrm>
        </p:grpSpPr>
        <p:sp>
          <p:nvSpPr>
            <p:cNvPr id="34" name="矩形 33"/>
            <p:cNvSpPr/>
            <p:nvPr/>
          </p:nvSpPr>
          <p:spPr bwMode="auto">
            <a:xfrm>
              <a:off x="2332332" y="3764145"/>
              <a:ext cx="2670084" cy="711105"/>
            </a:xfrm>
            <a:prstGeom prst="rect">
              <a:avLst/>
            </a:prstGeom>
            <a:solidFill>
              <a:srgbClr val="00B0F0"/>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Arial" panose="020B0604020202020204" pitchFamily="34" charset="0"/>
              </a:endParaRPr>
            </a:p>
          </p:txBody>
        </p:sp>
        <p:sp>
          <p:nvSpPr>
            <p:cNvPr id="9235"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 = Unified</a:t>
              </a:r>
              <a:r>
                <a:rPr lang="zh-CN" altLang="en-US" sz="2800" b="1">
                  <a:solidFill>
                    <a:schemeClr val="bg1"/>
                  </a:solidFill>
                  <a:latin typeface="Arial" panose="020B0604020202020204" pitchFamily="34" charset="0"/>
                  <a:sym typeface="Calibri" panose="020F0502020204030204" pitchFamily="34" charset="0"/>
                </a:rPr>
                <a:t> </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统一</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通用的标准</a:t>
              </a:r>
            </a:p>
            <a:p>
              <a:pPr eaLnBrk="1" hangingPunct="1">
                <a:buFont typeface="Arial" panose="020B0604020202020204" pitchFamily="34" charset="0"/>
                <a:buNone/>
              </a:pPr>
              <a:endParaRPr lang="en-US" altLang="zh-CN" b="1">
                <a:solidFill>
                  <a:schemeClr val="bg1"/>
                </a:solidFill>
                <a:latin typeface="Arial" panose="020B0604020202020204" pitchFamily="34" charset="0"/>
                <a:sym typeface="Calibri" panose="020F0502020204030204" pitchFamily="34" charset="0"/>
              </a:endParaRPr>
            </a:p>
          </p:txBody>
        </p:sp>
      </p:grpSp>
      <p:grpSp>
        <p:nvGrpSpPr>
          <p:cNvPr id="8" name="组合 36"/>
          <p:cNvGrpSpPr/>
          <p:nvPr/>
        </p:nvGrpSpPr>
        <p:grpSpPr bwMode="auto">
          <a:xfrm>
            <a:off x="3967163" y="2816225"/>
            <a:ext cx="3854450" cy="2122488"/>
            <a:chOff x="2332332" y="3764145"/>
            <a:chExt cx="2670084" cy="711200"/>
          </a:xfrm>
        </p:grpSpPr>
        <p:sp>
          <p:nvSpPr>
            <p:cNvPr id="38" name="矩形 37"/>
            <p:cNvSpPr/>
            <p:nvPr/>
          </p:nvSpPr>
          <p:spPr bwMode="auto">
            <a:xfrm>
              <a:off x="2332332" y="3764145"/>
              <a:ext cx="2670084" cy="711200"/>
            </a:xfrm>
            <a:prstGeom prst="rect">
              <a:avLst/>
            </a:prstGeom>
            <a:solidFill>
              <a:srgbClr val="00B0F0"/>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Arial" panose="020B0604020202020204" pitchFamily="34" charset="0"/>
              </a:endParaRPr>
            </a:p>
          </p:txBody>
        </p:sp>
        <p:sp>
          <p:nvSpPr>
            <p:cNvPr id="9233"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M = Modeling </a:t>
              </a: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建模</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建立软件系统的模型</a:t>
              </a:r>
              <a:endParaRPr lang="en-US" altLang="zh-CN" sz="2800" b="1">
                <a:solidFill>
                  <a:schemeClr val="bg1"/>
                </a:solidFill>
                <a:latin typeface="Arial" panose="020B0604020202020204" pitchFamily="34" charset="0"/>
                <a:sym typeface="Calibri" panose="020F0502020204030204" pitchFamily="34" charset="0"/>
              </a:endParaRPr>
            </a:p>
          </p:txBody>
        </p:sp>
      </p:grpSp>
      <p:grpSp>
        <p:nvGrpSpPr>
          <p:cNvPr id="9" name="组合 39"/>
          <p:cNvGrpSpPr/>
          <p:nvPr/>
        </p:nvGrpSpPr>
        <p:grpSpPr bwMode="auto">
          <a:xfrm>
            <a:off x="8159750" y="2816225"/>
            <a:ext cx="3656013" cy="2122488"/>
            <a:chOff x="2447074" y="3764145"/>
            <a:chExt cx="2670084" cy="711200"/>
          </a:xfrm>
        </p:grpSpPr>
        <p:sp>
          <p:nvSpPr>
            <p:cNvPr id="41" name="矩形 40"/>
            <p:cNvSpPr/>
            <p:nvPr/>
          </p:nvSpPr>
          <p:spPr bwMode="auto">
            <a:xfrm>
              <a:off x="2447074" y="3764145"/>
              <a:ext cx="2670084" cy="711200"/>
            </a:xfrm>
            <a:prstGeom prst="rect">
              <a:avLst/>
            </a:prstGeom>
            <a:solidFill>
              <a:srgbClr val="00B0F0"/>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anose="020B0604020202020204" pitchFamily="34" charset="0"/>
                <a:buNone/>
                <a:defRPr/>
              </a:pPr>
              <a:endParaRPr lang="zh-CN" altLang="en-US" dirty="0">
                <a:solidFill>
                  <a:schemeClr val="tx1"/>
                </a:solidFill>
                <a:latin typeface="Arial" panose="020B0604020202020204" pitchFamily="34" charset="0"/>
              </a:endParaRPr>
            </a:p>
          </p:txBody>
        </p:sp>
        <p:sp>
          <p:nvSpPr>
            <p:cNvPr id="9231"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L = language </a:t>
              </a: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语言</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按照特定规则和模式组成的符号系统</a:t>
              </a:r>
              <a:endParaRPr lang="en-US" altLang="zh-CN" sz="2800" b="1">
                <a:solidFill>
                  <a:schemeClr val="bg1"/>
                </a:solidFill>
                <a:latin typeface="Arial" panose="020B0604020202020204" pitchFamily="34" charset="0"/>
                <a:sym typeface="Calibri" panose="020F0502020204030204" pitchFamily="34" charset="0"/>
              </a:endParaRPr>
            </a:p>
          </p:txBody>
        </p:sp>
      </p:grpSp>
      <p:pic>
        <p:nvPicPr>
          <p:cNvPr id="922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5838" y="744538"/>
            <a:ext cx="23241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quarter" idx="10"/>
          </p:nvPr>
        </p:nvSpPr>
        <p:spPr/>
        <p:txBody>
          <a:bodyPr/>
          <a:lstStyle/>
          <a:p>
            <a:pPr>
              <a:defRPr/>
            </a:pPr>
            <a:fld id="{12D1B438-F24F-4B84-B89F-EB9D82FDEF49}" type="datetime1">
              <a:rPr lang="zh-CN" altLang="en-US"/>
              <a:t>2018/10/15</a:t>
            </a:fld>
            <a:endParaRPr lang="zh-CN" altLang="zh-CN"/>
          </a:p>
        </p:txBody>
      </p:sp>
      <p:sp>
        <p:nvSpPr>
          <p:cNvPr id="92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698784A-9541-4C38-B683-2F0755F3C95C}" type="slidenum">
              <a:rPr lang="zh-CN" altLang="en-US">
                <a:solidFill>
                  <a:srgbClr val="898989"/>
                </a:solidFill>
              </a:rPr>
              <a:t>7</a:t>
            </a:fld>
            <a:endParaRPr lang="zh-CN" altLang="en-US" sz="1800"/>
          </a:p>
        </p:txBody>
      </p:sp>
      <p:pic>
        <p:nvPicPr>
          <p:cNvPr id="9229"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73731" name="Group 4"/>
          <p:cNvGrpSpPr/>
          <p:nvPr/>
        </p:nvGrpSpPr>
        <p:grpSpPr bwMode="auto">
          <a:xfrm>
            <a:off x="0" y="6734175"/>
            <a:ext cx="12192000" cy="138113"/>
            <a:chOff x="0" y="0"/>
            <a:chExt cx="12231884" cy="334101"/>
          </a:xfrm>
        </p:grpSpPr>
        <p:sp>
          <p:nvSpPr>
            <p:cNvPr id="7373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3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3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4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4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3732"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小结</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t>2018/10/15</a:t>
            </a:fld>
            <a:endParaRPr lang="zh-CN" altLang="zh-CN"/>
          </a:p>
        </p:txBody>
      </p:sp>
      <p:sp>
        <p:nvSpPr>
          <p:cNvPr id="7373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F8DACB6-0B66-4B93-8C96-DFC9BD465472}" type="slidenum">
              <a:rPr lang="zh-CN" altLang="en-US">
                <a:solidFill>
                  <a:srgbClr val="898989"/>
                </a:solidFill>
              </a:rPr>
              <a:t>70</a:t>
            </a:fld>
            <a:endParaRPr lang="zh-CN" altLang="en-US" sz="1800" dirty="0"/>
          </a:p>
        </p:txBody>
      </p:sp>
      <p:pic>
        <p:nvPicPr>
          <p:cNvPr id="73735"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矩形 7"/>
          <p:cNvSpPr>
            <a:spLocks noChangeArrowheads="1"/>
          </p:cNvSpPr>
          <p:nvPr/>
        </p:nvSpPr>
        <p:spPr bwMode="auto">
          <a:xfrm>
            <a:off x="542925" y="1046163"/>
            <a:ext cx="112918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是一种语言：它遵循特定的规则；允许创建各种模型而并不告诉设计者需要创建哪些模型；而且不提供开发过程。</a:t>
            </a:r>
            <a:endParaRPr lang="en-US" altLang="zh-CN" sz="2800">
              <a:solidFill>
                <a:srgbClr val="2E3740"/>
              </a:solidFill>
              <a:sym typeface="宋体" panose="02010600030101010101" pitchFamily="2" charset="-122"/>
            </a:endParaRPr>
          </a:p>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的组成共包括</a:t>
            </a:r>
            <a:r>
              <a:rPr lang="en-US" altLang="zh-CN" sz="2800">
                <a:solidFill>
                  <a:srgbClr val="2E3740"/>
                </a:solidFill>
                <a:sym typeface="宋体" panose="02010600030101010101" pitchFamily="2" charset="-122"/>
              </a:rPr>
              <a:t>3</a:t>
            </a:r>
            <a:r>
              <a:rPr lang="zh-CN" altLang="en-US" sz="2800">
                <a:solidFill>
                  <a:srgbClr val="2E3740"/>
                </a:solidFill>
                <a:sym typeface="宋体" panose="02010600030101010101" pitchFamily="2" charset="-122"/>
              </a:rPr>
              <a:t>部分：事物、关系、图。</a:t>
            </a:r>
            <a:endParaRPr lang="en-US" altLang="zh-CN" sz="2800">
              <a:solidFill>
                <a:srgbClr val="2E3740"/>
              </a:solidFill>
              <a:sym typeface="宋体" panose="02010600030101010101" pitchFamily="2" charset="-122"/>
            </a:endParaRPr>
          </a:p>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有</a:t>
            </a:r>
            <a:r>
              <a:rPr lang="en-US" altLang="zh-CN" sz="2800">
                <a:solidFill>
                  <a:srgbClr val="2E3740"/>
                </a:solidFill>
                <a:sym typeface="宋体" panose="02010600030101010101" pitchFamily="2" charset="-122"/>
              </a:rPr>
              <a:t>13</a:t>
            </a:r>
            <a:r>
              <a:rPr lang="zh-CN" altLang="en-US" sz="2800">
                <a:solidFill>
                  <a:srgbClr val="2E3740"/>
                </a:solidFill>
                <a:sym typeface="宋体" panose="02010600030101010101" pitchFamily="2" charset="-122"/>
              </a:rPr>
              <a:t>种不同的图，通过它们的相互组合提供被建模系统的所有</a:t>
            </a:r>
            <a:r>
              <a:rPr lang="en-US" altLang="zh-CN" sz="2800">
                <a:solidFill>
                  <a:srgbClr val="2E3740"/>
                </a:solidFill>
                <a:sym typeface="宋体" panose="02010600030101010101" pitchFamily="2" charset="-122"/>
              </a:rPr>
              <a:t>5</a:t>
            </a:r>
            <a:r>
              <a:rPr lang="zh-CN" altLang="en-US" sz="2800">
                <a:solidFill>
                  <a:srgbClr val="2E3740"/>
                </a:solidFill>
                <a:sym typeface="宋体" panose="02010600030101010101" pitchFamily="2" charset="-122"/>
              </a:rPr>
              <a:t>种视图。</a:t>
            </a:r>
            <a:r>
              <a:rPr lang="en-US" altLang="zh-CN" sz="2800">
                <a:solidFill>
                  <a:srgbClr val="2E3740"/>
                </a:solidFill>
                <a:sym typeface="宋体" panose="02010600030101010101" pitchFamily="2" charset="-122"/>
              </a:rPr>
              <a:t>13</a:t>
            </a:r>
            <a:r>
              <a:rPr lang="zh-CN" altLang="en-US" sz="2800">
                <a:solidFill>
                  <a:srgbClr val="2E3740"/>
                </a:solidFill>
                <a:sym typeface="宋体" panose="02010600030101010101" pitchFamily="2" charset="-122"/>
              </a:rPr>
              <a:t>种图可以归纳为</a:t>
            </a:r>
            <a:r>
              <a:rPr lang="en-US" altLang="zh-CN" sz="2800">
                <a:solidFill>
                  <a:srgbClr val="2E3740"/>
                </a:solidFill>
                <a:sym typeface="宋体" panose="02010600030101010101" pitchFamily="2" charset="-122"/>
              </a:rPr>
              <a:t>5</a:t>
            </a:r>
            <a:r>
              <a:rPr lang="zh-CN" altLang="en-US" sz="2800">
                <a:solidFill>
                  <a:srgbClr val="2E3740"/>
                </a:solidFill>
                <a:sym typeface="宋体" panose="02010600030101010101" pitchFamily="2" charset="-122"/>
              </a:rPr>
              <a:t>大类：静态图包括类图、对象图、包图、组合结构图；行为图包括状态图和活动图；用况图；交互图包括通信图、定时图、顺序图、交互概览图；实现图包括构件图、部署图。</a:t>
            </a:r>
          </a:p>
        </p:txBody>
      </p:sp>
      <p:grpSp>
        <p:nvGrpSpPr>
          <p:cNvPr id="14" name="组合 13"/>
          <p:cNvGrpSpPr/>
          <p:nvPr/>
        </p:nvGrpSpPr>
        <p:grpSpPr>
          <a:xfrm>
            <a:off x="-785813" y="-1779588"/>
            <a:ext cx="10939463" cy="7556501"/>
            <a:chOff x="-785813" y="-1779588"/>
            <a:chExt cx="10939463" cy="7556501"/>
          </a:xfrm>
        </p:grpSpPr>
        <p:sp>
          <p:nvSpPr>
            <p:cNvPr id="15"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6" name="文本框 1"/>
            <p:cNvSpPr txBox="1">
              <a:spLocks noChangeArrowheads="1"/>
            </p:cNvSpPr>
            <p:nvPr/>
          </p:nvSpPr>
          <p:spPr bwMode="auto">
            <a:xfrm rot="20718021">
              <a:off x="417382" y="916986"/>
              <a:ext cx="929763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3200" b="1" dirty="0">
                  <a:solidFill>
                    <a:schemeClr val="bg1"/>
                  </a:solidFill>
                  <a:latin typeface="Arial" panose="020B0604020202020204" pitchFamily="34" charset="0"/>
                  <a:sym typeface="Calibri" panose="020F0502020204030204" pitchFamily="34" charset="0"/>
                </a:rPr>
                <a:t>问题</a:t>
              </a:r>
              <a:r>
                <a:rPr lang="en-US" altLang="zh-CN" sz="3200" b="1" dirty="0">
                  <a:solidFill>
                    <a:schemeClr val="bg1"/>
                  </a:solidFill>
                  <a:latin typeface="Arial" panose="020B0604020202020204" pitchFamily="34" charset="0"/>
                  <a:sym typeface="Calibri" panose="020F0502020204030204" pitchFamily="34" charset="0"/>
                </a:rPr>
                <a:t>5</a:t>
              </a:r>
              <a:r>
                <a:rPr lang="zh-CN" altLang="en-US" sz="3200" b="1" dirty="0">
                  <a:solidFill>
                    <a:schemeClr val="bg1"/>
                  </a:solidFill>
                  <a:latin typeface="Arial" panose="020B0604020202020204" pitchFamily="34" charset="0"/>
                  <a:sym typeface="Calibri" panose="020F0502020204030204" pitchFamily="34" charset="0"/>
                </a:rPr>
                <a:t>：</a:t>
              </a:r>
              <a:r>
                <a:rPr lang="en-US" altLang="zh-CN" sz="3200" b="1" dirty="0">
                  <a:solidFill>
                    <a:schemeClr val="bg1"/>
                  </a:solidFill>
                  <a:latin typeface="Arial" panose="020B0604020202020204" pitchFamily="34" charset="0"/>
                  <a:sym typeface="Calibri" panose="020F0502020204030204" pitchFamily="34" charset="0"/>
                </a:rPr>
                <a:t>UML</a:t>
              </a:r>
              <a:r>
                <a:rPr lang="zh-CN" altLang="en-US" sz="3200" b="1" dirty="0">
                  <a:solidFill>
                    <a:schemeClr val="bg1"/>
                  </a:solidFill>
                  <a:latin typeface="Arial" panose="020B0604020202020204" pitchFamily="34" charset="0"/>
                  <a:sym typeface="Calibri" panose="020F0502020204030204" pitchFamily="34" charset="0"/>
                </a:rPr>
                <a:t>在很大程度上是独立于过程的，这意味着它不依赖于任何特殊的软件开发生命周期。然而，为了从</a:t>
              </a:r>
              <a:r>
                <a:rPr lang="en-US" altLang="zh-CN" sz="3200" b="1" dirty="0">
                  <a:solidFill>
                    <a:schemeClr val="bg1"/>
                  </a:solidFill>
                  <a:latin typeface="Arial" panose="020B0604020202020204" pitchFamily="34" charset="0"/>
                  <a:sym typeface="Calibri" panose="020F0502020204030204" pitchFamily="34" charset="0"/>
                </a:rPr>
                <a:t>UML</a:t>
              </a:r>
              <a:r>
                <a:rPr lang="zh-CN" altLang="en-US" sz="3200" b="1" dirty="0">
                  <a:solidFill>
                    <a:schemeClr val="bg1"/>
                  </a:solidFill>
                  <a:latin typeface="Arial" panose="020B0604020202020204" pitchFamily="34" charset="0"/>
                  <a:sym typeface="Calibri" panose="020F0502020204030204" pitchFamily="34" charset="0"/>
                </a:rPr>
                <a:t>中得到最大的收益，需要提供一种符合</a:t>
              </a:r>
              <a:r>
                <a:rPr lang="en-US" altLang="zh-CN" sz="3200" b="1" dirty="0">
                  <a:solidFill>
                    <a:schemeClr val="bg1"/>
                  </a:solidFill>
                  <a:latin typeface="Arial" panose="020B0604020202020204" pitchFamily="34" charset="0"/>
                  <a:sym typeface="Calibri" panose="020F0502020204030204" pitchFamily="34" charset="0"/>
                </a:rPr>
                <a:t>3</a:t>
              </a:r>
              <a:r>
                <a:rPr lang="zh-CN" altLang="en-US" sz="3200" b="1" dirty="0">
                  <a:solidFill>
                    <a:schemeClr val="bg1"/>
                  </a:solidFill>
                  <a:latin typeface="Arial" panose="020B0604020202020204" pitchFamily="34" charset="0"/>
                  <a:sym typeface="Calibri" panose="020F0502020204030204" pitchFamily="34" charset="0"/>
                </a:rPr>
                <a:t>种特点的过程，请问是哪</a:t>
              </a:r>
              <a:r>
                <a:rPr lang="en-US" altLang="zh-CN" sz="3200" b="1" dirty="0">
                  <a:solidFill>
                    <a:schemeClr val="bg1"/>
                  </a:solidFill>
                  <a:latin typeface="Arial" panose="020B0604020202020204" pitchFamily="34" charset="0"/>
                  <a:sym typeface="Calibri" panose="020F0502020204030204" pitchFamily="34" charset="0"/>
                </a:rPr>
                <a:t>3</a:t>
              </a:r>
              <a:r>
                <a:rPr lang="zh-CN" altLang="en-US" sz="3200" b="1" dirty="0">
                  <a:solidFill>
                    <a:schemeClr val="bg1"/>
                  </a:solidFill>
                  <a:latin typeface="Arial" panose="020B0604020202020204" pitchFamily="34" charset="0"/>
                  <a:sym typeface="Calibri" panose="020F0502020204030204" pitchFamily="34" charset="0"/>
                </a:rPr>
                <a:t>种特点？</a:t>
              </a:r>
              <a:endParaRPr lang="en-US" altLang="zh-CN" sz="32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4"/>
          <p:cNvGrpSpPr/>
          <p:nvPr/>
        </p:nvGrpSpPr>
        <p:grpSpPr bwMode="auto">
          <a:xfrm>
            <a:off x="0" y="6734175"/>
            <a:ext cx="12192000" cy="138113"/>
            <a:chOff x="0" y="0"/>
            <a:chExt cx="12231884" cy="334101"/>
          </a:xfrm>
        </p:grpSpPr>
        <p:sp>
          <p:nvSpPr>
            <p:cNvPr id="7476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4755" name="Group 11"/>
          <p:cNvGrpSpPr/>
          <p:nvPr/>
        </p:nvGrpSpPr>
        <p:grpSpPr bwMode="auto">
          <a:xfrm>
            <a:off x="1949450" y="1265238"/>
            <a:ext cx="8077200" cy="4327525"/>
            <a:chOff x="0" y="0"/>
            <a:chExt cx="4349805" cy="2330451"/>
          </a:xfrm>
        </p:grpSpPr>
        <p:sp>
          <p:nvSpPr>
            <p:cNvPr id="7476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7476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sp>
        <p:nvSpPr>
          <p:cNvPr id="7475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p:cNvSpPr/>
          <p:nvPr/>
        </p:nvSpPr>
        <p:spPr>
          <a:xfrm>
            <a:off x="4938713" y="2754313"/>
            <a:ext cx="20780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9 </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附录</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t>2018/10/15</a:t>
            </a:fld>
            <a:endParaRPr lang="zh-CN" altLang="zh-CN"/>
          </a:p>
        </p:txBody>
      </p:sp>
      <p:sp>
        <p:nvSpPr>
          <p:cNvPr id="7475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2CC277-E26B-4ADE-BBF0-FBEEBB44E69A}" type="slidenum">
              <a:rPr lang="zh-CN" altLang="en-US">
                <a:solidFill>
                  <a:srgbClr val="898989"/>
                </a:solidFill>
              </a:rPr>
              <a:t>71</a:t>
            </a:fld>
            <a:endParaRPr lang="zh-CN" altLang="en-US" sz="1800"/>
          </a:p>
        </p:txBody>
      </p:sp>
      <p:pic>
        <p:nvPicPr>
          <p:cNvPr id="7476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黑体" panose="02010609060101010101" pitchFamily="49" charset="-122"/>
                <a:ea typeface="黑体" panose="02010609060101010101" pitchFamily="49" charset="-122"/>
              </a:rPr>
              <a:t>返回目录</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8AB45961-7DB5-4C4C-821E-E888F69713C7}" type="datetime1">
              <a:rPr lang="zh-CN" altLang="en-US" smtClean="0"/>
              <a:t>2018/10/15</a:t>
            </a:fld>
            <a:endParaRPr lang="zh-CN" altLang="zh-CN"/>
          </a:p>
        </p:txBody>
      </p:sp>
      <p:sp>
        <p:nvSpPr>
          <p:cNvPr id="7577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40691AE-35AA-4D23-ABE9-5E110F8C7816}" type="slidenum">
              <a:rPr lang="zh-CN" altLang="en-US">
                <a:solidFill>
                  <a:srgbClr val="898989"/>
                </a:solidFill>
              </a:rPr>
              <a:t>72</a:t>
            </a:fld>
            <a:endParaRPr lang="zh-CN" altLang="en-US" sz="1800"/>
          </a:p>
        </p:txBody>
      </p:sp>
      <p:sp>
        <p:nvSpPr>
          <p:cNvPr id="7578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5781"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附录</a:t>
            </a:r>
          </a:p>
        </p:txBody>
      </p:sp>
      <p:sp>
        <p:nvSpPr>
          <p:cNvPr id="75782" name="文本框 6"/>
          <p:cNvSpPr txBox="1">
            <a:spLocks noChangeArrowheads="1"/>
          </p:cNvSpPr>
          <p:nvPr/>
        </p:nvSpPr>
        <p:spPr bwMode="auto">
          <a:xfrm>
            <a:off x="314325" y="1757363"/>
            <a:ext cx="113823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参考文献：</a:t>
            </a:r>
            <a:endParaRPr lang="en-US" altLang="zh-CN" sz="2000"/>
          </a:p>
          <a:p>
            <a:r>
              <a:rPr lang="en-US" altLang="zh-CN" sz="2000"/>
              <a:t>[1]Grady Booch,James Rumbaugh,Ivar Jacobson.UML</a:t>
            </a:r>
            <a:r>
              <a:rPr lang="zh-CN" altLang="en-US" sz="2000"/>
              <a:t>用户指南</a:t>
            </a:r>
            <a:r>
              <a:rPr lang="en-US" altLang="zh-CN" sz="2000"/>
              <a:t>[M].</a:t>
            </a:r>
            <a:r>
              <a:rPr lang="zh-CN" altLang="en-US" sz="2000"/>
              <a:t>第二版</a:t>
            </a:r>
            <a:r>
              <a:rPr lang="en-US" altLang="zh-CN" sz="2000"/>
              <a:t>.</a:t>
            </a:r>
            <a:r>
              <a:rPr lang="zh-CN" altLang="en-US" sz="2000"/>
              <a:t>修订版</a:t>
            </a:r>
            <a:r>
              <a:rPr lang="en-US" altLang="zh-CN" sz="2000"/>
              <a:t>.</a:t>
            </a:r>
            <a:r>
              <a:rPr lang="zh-CN" altLang="en-US" sz="2000"/>
              <a:t>邵维忠</a:t>
            </a:r>
            <a:r>
              <a:rPr lang="en-US" altLang="zh-CN" sz="2000"/>
              <a:t>,</a:t>
            </a:r>
            <a:r>
              <a:rPr lang="zh-CN" altLang="en-US" sz="2000"/>
              <a:t>麻志毅</a:t>
            </a:r>
            <a:r>
              <a:rPr lang="en-US" altLang="zh-CN" sz="2000"/>
              <a:t>,</a:t>
            </a:r>
            <a:r>
              <a:rPr lang="zh-CN" altLang="en-US" sz="2000"/>
              <a:t>马浩海</a:t>
            </a:r>
            <a:r>
              <a:rPr lang="en-US" altLang="zh-CN" sz="2000"/>
              <a:t>,</a:t>
            </a:r>
            <a:r>
              <a:rPr lang="zh-CN" altLang="en-US" sz="2000"/>
              <a:t>刘辉</a:t>
            </a:r>
            <a:r>
              <a:rPr lang="en-US" altLang="zh-CN" sz="2000"/>
              <a:t>.</a:t>
            </a:r>
            <a:r>
              <a:rPr lang="zh-CN" altLang="en-US" sz="2000"/>
              <a:t>北京</a:t>
            </a:r>
            <a:r>
              <a:rPr lang="en-US" altLang="zh-CN" sz="2000"/>
              <a:t>:</a:t>
            </a:r>
            <a:r>
              <a:rPr lang="zh-CN" altLang="en-US" sz="2000"/>
              <a:t>人民邮电出版社</a:t>
            </a:r>
            <a:r>
              <a:rPr lang="en-US" altLang="zh-CN" sz="2000"/>
              <a:t>,2013.1~26.</a:t>
            </a:r>
          </a:p>
          <a:p>
            <a:r>
              <a:rPr lang="en-US" altLang="zh-CN" sz="2000"/>
              <a:t>[2]</a:t>
            </a:r>
            <a:r>
              <a:rPr lang="zh-CN" altLang="en-US" sz="2000"/>
              <a:t>杨弘平 等</a:t>
            </a:r>
            <a:r>
              <a:rPr lang="en-US" altLang="zh-CN" sz="2000"/>
              <a:t>.UML2 </a:t>
            </a:r>
            <a:r>
              <a:rPr lang="zh-CN" altLang="en-US" sz="2000"/>
              <a:t>基础、建模与设计教程</a:t>
            </a:r>
            <a:r>
              <a:rPr lang="en-US" altLang="zh-CN" sz="2000"/>
              <a:t>[M].</a:t>
            </a:r>
            <a:r>
              <a:rPr lang="zh-CN" altLang="en-US" sz="2000"/>
              <a:t>北京</a:t>
            </a:r>
            <a:r>
              <a:rPr lang="en-US" altLang="zh-CN" sz="2000"/>
              <a:t>:</a:t>
            </a:r>
            <a:r>
              <a:rPr lang="zh-CN" altLang="en-US" sz="2000"/>
              <a:t>清华大学出版社</a:t>
            </a:r>
            <a:r>
              <a:rPr lang="en-US" altLang="zh-CN" sz="2000"/>
              <a:t>,2015.1~13.</a:t>
            </a:r>
          </a:p>
          <a:p>
            <a:r>
              <a:rPr lang="en-US" altLang="zh-CN" sz="2000"/>
              <a:t>[3] Introduction To OMG</a:t>
            </a:r>
            <a:r>
              <a:rPr lang="en-US" altLang="zh-CN" sz="2000">
                <a:hlinkClick r:id="rId3"/>
              </a:rPr>
              <a:t>‘</a:t>
            </a:r>
            <a:r>
              <a:rPr lang="en-US" altLang="zh-CN" sz="2000"/>
              <a:t>s Unified Modeling Language™ (UML®)[EB/OL]. </a:t>
            </a:r>
            <a:r>
              <a:rPr lang="en-US" altLang="zh-CN" sz="2000">
                <a:hlinkClick r:id="rId3"/>
              </a:rPr>
              <a:t>http://www.uml.org/what-is-uml.htm</a:t>
            </a:r>
            <a:r>
              <a:rPr lang="en-US" altLang="zh-CN" sz="2000"/>
              <a:t>,2016/7.</a:t>
            </a:r>
          </a:p>
          <a:p>
            <a:r>
              <a:rPr lang="en-US" altLang="zh-CN" sz="2000"/>
              <a:t>[4] Unified Modeling Language[DB/OL]. https://en.wikipedia.org/wiki/Unified_Modeling_Language,2018/10.</a:t>
            </a:r>
            <a:endParaRPr lang="zh-CN" altLang="en-US" sz="2000"/>
          </a:p>
        </p:txBody>
      </p:sp>
      <p:pic>
        <p:nvPicPr>
          <p:cNvPr id="75783"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8AB45961-7DB5-4C4C-821E-E888F69713C7}" type="datetime1">
              <a:rPr lang="zh-CN" altLang="en-US" smtClean="0"/>
              <a:t>2018/10/15</a:t>
            </a:fld>
            <a:endParaRPr lang="zh-CN" altLang="zh-CN"/>
          </a:p>
        </p:txBody>
      </p:sp>
      <p:sp>
        <p:nvSpPr>
          <p:cNvPr id="7680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5814722-BA71-46A2-AE41-0C99D88D9E62}" type="slidenum">
              <a:rPr lang="zh-CN" altLang="en-US">
                <a:solidFill>
                  <a:srgbClr val="898989"/>
                </a:solidFill>
              </a:rPr>
              <a:t>73</a:t>
            </a:fld>
            <a:endParaRPr lang="zh-CN" altLang="en-US" sz="1800"/>
          </a:p>
        </p:txBody>
      </p:sp>
      <p:sp>
        <p:nvSpPr>
          <p:cNvPr id="7680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6805"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附录</a:t>
            </a:r>
          </a:p>
        </p:txBody>
      </p:sp>
      <p:sp>
        <p:nvSpPr>
          <p:cNvPr id="76806" name="文本框 6"/>
          <p:cNvSpPr txBox="1">
            <a:spLocks noChangeArrowheads="1"/>
          </p:cNvSpPr>
          <p:nvPr/>
        </p:nvSpPr>
        <p:spPr bwMode="auto">
          <a:xfrm>
            <a:off x="1563688" y="1712913"/>
            <a:ext cx="84185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工作分工：</a:t>
            </a:r>
            <a:endParaRPr lang="en-US" altLang="zh-CN" sz="2000"/>
          </a:p>
          <a:p>
            <a:r>
              <a:rPr lang="zh-CN" altLang="en-US" sz="2000"/>
              <a:t>沈启航</a:t>
            </a:r>
            <a:r>
              <a:rPr lang="en-US" altLang="zh-CN" sz="2000"/>
              <a:t>——PPT</a:t>
            </a:r>
            <a:r>
              <a:rPr lang="zh-CN" altLang="en-US" sz="2000"/>
              <a:t>编写，</a:t>
            </a:r>
            <a:r>
              <a:rPr lang="en-US" altLang="zh-CN" sz="2000"/>
              <a:t>PPT</a:t>
            </a:r>
            <a:r>
              <a:rPr lang="zh-CN" altLang="en-US" sz="2000"/>
              <a:t>整合，主讲人；</a:t>
            </a:r>
            <a:endParaRPr lang="en-US" altLang="zh-CN" sz="2000"/>
          </a:p>
          <a:p>
            <a:r>
              <a:rPr lang="zh-CN" altLang="en-US" sz="2000"/>
              <a:t>叶柏成</a:t>
            </a:r>
            <a:r>
              <a:rPr lang="en-US" altLang="zh-CN" sz="2000"/>
              <a:t>——PPT</a:t>
            </a:r>
            <a:r>
              <a:rPr lang="zh-CN" altLang="en-US" sz="2000"/>
              <a:t>编写，</a:t>
            </a:r>
            <a:r>
              <a:rPr lang="en-US" altLang="zh-CN" sz="2000"/>
              <a:t>PPT</a:t>
            </a:r>
            <a:r>
              <a:rPr lang="zh-CN" altLang="en-US" sz="2000"/>
              <a:t>整合；</a:t>
            </a:r>
            <a:endParaRPr lang="en-US" altLang="zh-CN" sz="2000"/>
          </a:p>
          <a:p>
            <a:r>
              <a:rPr lang="zh-CN" altLang="en-US" sz="2000"/>
              <a:t>杨以恒</a:t>
            </a:r>
            <a:r>
              <a:rPr lang="en-US" altLang="zh-CN" sz="2000"/>
              <a:t>——PPT</a:t>
            </a:r>
            <a:r>
              <a:rPr lang="zh-CN" altLang="en-US" sz="2000"/>
              <a:t>编写，辅助演讲；</a:t>
            </a:r>
            <a:endParaRPr lang="en-US" altLang="zh-CN" sz="2000"/>
          </a:p>
          <a:p>
            <a:r>
              <a:rPr lang="zh-CN" altLang="en-US" sz="2000"/>
              <a:t>徐哲远</a:t>
            </a:r>
            <a:r>
              <a:rPr lang="en-US" altLang="zh-CN" sz="2000"/>
              <a:t>——PPT</a:t>
            </a:r>
            <a:r>
              <a:rPr lang="zh-CN" altLang="en-US" sz="2000"/>
              <a:t>编写；</a:t>
            </a:r>
            <a:endParaRPr lang="en-US" altLang="zh-CN" sz="2000"/>
          </a:p>
          <a:p>
            <a:r>
              <a:rPr lang="zh-CN" altLang="en-US" sz="2000"/>
              <a:t>骆佳俊</a:t>
            </a:r>
            <a:r>
              <a:rPr lang="en-US" altLang="zh-CN" sz="2000"/>
              <a:t>——PPT</a:t>
            </a:r>
            <a:r>
              <a:rPr lang="zh-CN" altLang="en-US" sz="2000"/>
              <a:t>编写；</a:t>
            </a:r>
            <a:endParaRPr lang="en-US" altLang="zh-CN" sz="2000"/>
          </a:p>
          <a:p>
            <a:endParaRPr lang="en-US" altLang="zh-CN" sz="2000"/>
          </a:p>
          <a:p>
            <a:endParaRPr lang="en-US" altLang="zh-CN" sz="2000"/>
          </a:p>
          <a:p>
            <a:r>
              <a:rPr lang="zh-CN" altLang="en-US" sz="2000"/>
              <a:t>绩效（</a:t>
            </a:r>
            <a:r>
              <a:rPr lang="en-US" altLang="zh-CN" sz="2000"/>
              <a:t>10</a:t>
            </a:r>
            <a:r>
              <a:rPr lang="zh-CN" altLang="en-US" sz="2000"/>
              <a:t>分制）：</a:t>
            </a:r>
            <a:endParaRPr lang="en-US" altLang="zh-CN" sz="2000"/>
          </a:p>
          <a:p>
            <a:r>
              <a:rPr lang="zh-CN" altLang="en-US" sz="2000"/>
              <a:t>沈启航 </a:t>
            </a:r>
            <a:r>
              <a:rPr lang="en-US" altLang="zh-CN" sz="2000"/>
              <a:t>9.5 </a:t>
            </a:r>
            <a:r>
              <a:rPr lang="zh-CN" altLang="en-US" sz="2000"/>
              <a:t>叶柏成</a:t>
            </a:r>
            <a:r>
              <a:rPr lang="en-US" altLang="zh-CN" sz="2000"/>
              <a:t>9.0 </a:t>
            </a:r>
            <a:r>
              <a:rPr lang="zh-CN" altLang="en-US" sz="2000"/>
              <a:t>杨以恒</a:t>
            </a:r>
            <a:r>
              <a:rPr lang="en-US" altLang="zh-CN" sz="2000"/>
              <a:t>8.8 </a:t>
            </a:r>
            <a:r>
              <a:rPr lang="zh-CN" altLang="en-US" sz="2000"/>
              <a:t>徐哲远</a:t>
            </a:r>
            <a:r>
              <a:rPr lang="en-US" altLang="zh-CN" sz="2000"/>
              <a:t>8.7 </a:t>
            </a:r>
            <a:r>
              <a:rPr lang="zh-CN" altLang="en-US" sz="2000"/>
              <a:t>骆佳俊</a:t>
            </a:r>
            <a:r>
              <a:rPr lang="en-US" altLang="zh-CN" sz="2000"/>
              <a:t>8.5 </a:t>
            </a:r>
          </a:p>
          <a:p>
            <a:endParaRPr lang="zh-CN" altLang="en-US" sz="2000"/>
          </a:p>
        </p:txBody>
      </p:sp>
      <p:pic>
        <p:nvPicPr>
          <p:cNvPr id="76807"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2"/>
          <p:cNvGrpSpPr/>
          <p:nvPr/>
        </p:nvGrpSpPr>
        <p:grpSpPr bwMode="auto">
          <a:xfrm>
            <a:off x="0" y="6734175"/>
            <a:ext cx="12192000" cy="138113"/>
            <a:chOff x="0" y="0"/>
            <a:chExt cx="12231884" cy="334101"/>
          </a:xfrm>
        </p:grpSpPr>
        <p:sp>
          <p:nvSpPr>
            <p:cNvPr id="77834"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5"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6"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7"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8"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77827" name="任意多边形 3"/>
          <p:cNvSpPr>
            <a:spLocks noChangeArrowheads="1"/>
          </p:cNvSpPr>
          <p:nvPr/>
        </p:nvSpPr>
        <p:spPr bwMode="auto">
          <a:xfrm rot="892780" flipH="1">
            <a:off x="2611438" y="-1812925"/>
            <a:ext cx="10942637" cy="7556500"/>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77828" name="矩形 4"/>
          <p:cNvSpPr>
            <a:spLocks noChangeArrowheads="1"/>
          </p:cNvSpPr>
          <p:nvPr/>
        </p:nvSpPr>
        <p:spPr bwMode="auto">
          <a:xfrm>
            <a:off x="5356225" y="1346200"/>
            <a:ext cx="567531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6500"/>
              </a:lnSpc>
            </a:pPr>
            <a:r>
              <a:rPr lang="en-US" altLang="zh-CN" sz="7200" b="1">
                <a:solidFill>
                  <a:srgbClr val="EFE9EB"/>
                </a:solidFill>
                <a:sym typeface="Calibri" panose="020F0502020204030204" pitchFamily="34" charset="0"/>
              </a:rPr>
              <a:t>THANKS FOR LISTENING</a:t>
            </a:r>
            <a:endParaRPr lang="zh-CN" altLang="en-US" sz="7200" b="1">
              <a:solidFill>
                <a:srgbClr val="EFE9EB"/>
              </a:solidFill>
              <a:sym typeface="宋体" panose="02010600030101010101" pitchFamily="2" charset="-122"/>
            </a:endParaRPr>
          </a:p>
        </p:txBody>
      </p:sp>
      <p:sp>
        <p:nvSpPr>
          <p:cNvPr id="77829" name="矩形 7"/>
          <p:cNvSpPr>
            <a:spLocks noChangeArrowheads="1"/>
          </p:cNvSpPr>
          <p:nvPr/>
        </p:nvSpPr>
        <p:spPr bwMode="auto">
          <a:xfrm>
            <a:off x="3705225" y="4986338"/>
            <a:ext cx="159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26B7CC"/>
                </a:solidFill>
                <a:sym typeface="Calibri" panose="020F0502020204030204" pitchFamily="34" charset="0"/>
              </a:rPr>
              <a:t>Oct.17</a:t>
            </a:r>
            <a:r>
              <a:rPr lang="en-US" altLang="zh-CN" sz="2000" baseline="30000">
                <a:solidFill>
                  <a:srgbClr val="26B7CC"/>
                </a:solidFill>
                <a:sym typeface="Calibri" panose="020F0502020204030204" pitchFamily="34" charset="0"/>
              </a:rPr>
              <a:t>th</a:t>
            </a:r>
            <a:r>
              <a:rPr lang="en-US" altLang="zh-CN" sz="2000">
                <a:solidFill>
                  <a:srgbClr val="26B7CC"/>
                </a:solidFill>
                <a:sym typeface="Calibri" panose="020F0502020204030204" pitchFamily="34" charset="0"/>
              </a:rPr>
              <a:t> 2018</a:t>
            </a:r>
            <a:endParaRPr lang="zh-CN" altLang="en-US" sz="2000" b="1">
              <a:solidFill>
                <a:srgbClr val="26B7CC"/>
              </a:solidFill>
              <a:sym typeface="宋体" panose="02010600030101010101" pitchFamily="2" charset="-122"/>
            </a:endParaRPr>
          </a:p>
        </p:txBody>
      </p:sp>
      <p:grpSp>
        <p:nvGrpSpPr>
          <p:cNvPr id="77830" name="Group 12"/>
          <p:cNvGrpSpPr/>
          <p:nvPr/>
        </p:nvGrpSpPr>
        <p:grpSpPr bwMode="auto">
          <a:xfrm>
            <a:off x="9282113" y="2746375"/>
            <a:ext cx="1422400" cy="1406525"/>
            <a:chOff x="0" y="0"/>
            <a:chExt cx="749300" cy="741363"/>
          </a:xfrm>
        </p:grpSpPr>
        <p:sp>
          <p:nvSpPr>
            <p:cNvPr id="77832" name="Freeform 735"/>
            <p:cNvSpPr>
              <a:spLocks noChangeArrowheads="1"/>
            </p:cNvSpPr>
            <p:nvPr/>
          </p:nvSpPr>
          <p:spPr bwMode="auto">
            <a:xfrm>
              <a:off x="355600" y="247650"/>
              <a:ext cx="98425" cy="127000"/>
            </a:xfrm>
            <a:custGeom>
              <a:avLst/>
              <a:gdLst>
                <a:gd name="T0" fmla="*/ 2147483647 w 26"/>
                <a:gd name="T1" fmla="*/ 2147483647 h 34"/>
                <a:gd name="T2" fmla="*/ 2147483647 w 26"/>
                <a:gd name="T3" fmla="*/ 2147483647 h 34"/>
                <a:gd name="T4" fmla="*/ 2147483647 w 26"/>
                <a:gd name="T5" fmla="*/ 2147483647 h 34"/>
                <a:gd name="T6" fmla="*/ 2147483647 w 26"/>
                <a:gd name="T7" fmla="*/ 2147483647 h 34"/>
                <a:gd name="T8" fmla="*/ 2147483647 w 26"/>
                <a:gd name="T9" fmla="*/ 2147483647 h 34"/>
                <a:gd name="T10" fmla="*/ 2147483647 w 26"/>
                <a:gd name="T11" fmla="*/ 2147483647 h 34"/>
                <a:gd name="T12" fmla="*/ 2147483647 w 26"/>
                <a:gd name="T13" fmla="*/ 2147483647 h 34"/>
                <a:gd name="T14" fmla="*/ 2147483647 w 26"/>
                <a:gd name="T15" fmla="*/ 2147483647 h 34"/>
                <a:gd name="T16" fmla="*/ 2147483647 w 26"/>
                <a:gd name="T17" fmla="*/ 2147483647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4"/>
                <a:gd name="T29" fmla="*/ 26 w 26"/>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4">
                  <a:moveTo>
                    <a:pt x="14" y="5"/>
                  </a:moveTo>
                  <a:cubicBezTo>
                    <a:pt x="12" y="1"/>
                    <a:pt x="7" y="0"/>
                    <a:pt x="4" y="1"/>
                  </a:cubicBezTo>
                  <a:cubicBezTo>
                    <a:pt x="1" y="3"/>
                    <a:pt x="0" y="7"/>
                    <a:pt x="2" y="11"/>
                  </a:cubicBezTo>
                  <a:cubicBezTo>
                    <a:pt x="13" y="30"/>
                    <a:pt x="13" y="30"/>
                    <a:pt x="13" y="30"/>
                  </a:cubicBezTo>
                  <a:cubicBezTo>
                    <a:pt x="14" y="32"/>
                    <a:pt x="16" y="34"/>
                    <a:pt x="19" y="34"/>
                  </a:cubicBezTo>
                  <a:cubicBezTo>
                    <a:pt x="20" y="34"/>
                    <a:pt x="21" y="34"/>
                    <a:pt x="22" y="33"/>
                  </a:cubicBezTo>
                  <a:cubicBezTo>
                    <a:pt x="23" y="32"/>
                    <a:pt x="25" y="31"/>
                    <a:pt x="25" y="29"/>
                  </a:cubicBezTo>
                  <a:cubicBezTo>
                    <a:pt x="26" y="27"/>
                    <a:pt x="25" y="25"/>
                    <a:pt x="24" y="23"/>
                  </a:cubicBezTo>
                  <a:lnTo>
                    <a:pt x="14" y="5"/>
                  </a:ln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7833" name="Freeform 736"/>
            <p:cNvSpPr>
              <a:spLocks noEditPoints="1" noChangeArrowheads="1"/>
            </p:cNvSpPr>
            <p:nvPr/>
          </p:nvSpPr>
          <p:spPr bwMode="auto">
            <a:xfrm>
              <a:off x="0" y="0"/>
              <a:ext cx="749300" cy="741363"/>
            </a:xfrm>
            <a:custGeom>
              <a:avLst/>
              <a:gdLst>
                <a:gd name="T0" fmla="*/ 2147483647 w 200"/>
                <a:gd name="T1" fmla="*/ 2147483647 h 198"/>
                <a:gd name="T2" fmla="*/ 2147483647 w 200"/>
                <a:gd name="T3" fmla="*/ 2147483647 h 198"/>
                <a:gd name="T4" fmla="*/ 2147483647 w 200"/>
                <a:gd name="T5" fmla="*/ 2147483647 h 198"/>
                <a:gd name="T6" fmla="*/ 2147483647 w 200"/>
                <a:gd name="T7" fmla="*/ 2147483647 h 198"/>
                <a:gd name="T8" fmla="*/ 2147483647 w 200"/>
                <a:gd name="T9" fmla="*/ 2147483647 h 198"/>
                <a:gd name="T10" fmla="*/ 2147483647 w 200"/>
                <a:gd name="T11" fmla="*/ 2147483647 h 198"/>
                <a:gd name="T12" fmla="*/ 2147483647 w 200"/>
                <a:gd name="T13" fmla="*/ 2147483647 h 198"/>
                <a:gd name="T14" fmla="*/ 2147483647 w 200"/>
                <a:gd name="T15" fmla="*/ 2147483647 h 198"/>
                <a:gd name="T16" fmla="*/ 2147483647 w 200"/>
                <a:gd name="T17" fmla="*/ 2147483647 h 198"/>
                <a:gd name="T18" fmla="*/ 2147483647 w 200"/>
                <a:gd name="T19" fmla="*/ 2147483647 h 198"/>
                <a:gd name="T20" fmla="*/ 2147483647 w 200"/>
                <a:gd name="T21" fmla="*/ 2147483647 h 198"/>
                <a:gd name="T22" fmla="*/ 2147483647 w 200"/>
                <a:gd name="T23" fmla="*/ 2147483647 h 198"/>
                <a:gd name="T24" fmla="*/ 2147483647 w 200"/>
                <a:gd name="T25" fmla="*/ 2147483647 h 198"/>
                <a:gd name="T26" fmla="*/ 2147483647 w 200"/>
                <a:gd name="T27" fmla="*/ 2147483647 h 198"/>
                <a:gd name="T28" fmla="*/ 2147483647 w 200"/>
                <a:gd name="T29" fmla="*/ 2147483647 h 198"/>
                <a:gd name="T30" fmla="*/ 2147483647 w 200"/>
                <a:gd name="T31" fmla="*/ 2147483647 h 198"/>
                <a:gd name="T32" fmla="*/ 2147483647 w 200"/>
                <a:gd name="T33" fmla="*/ 2147483647 h 198"/>
                <a:gd name="T34" fmla="*/ 2147483647 w 200"/>
                <a:gd name="T35" fmla="*/ 2147483647 h 198"/>
                <a:gd name="T36" fmla="*/ 2147483647 w 200"/>
                <a:gd name="T37" fmla="*/ 2147483647 h 198"/>
                <a:gd name="T38" fmla="*/ 2147483647 w 200"/>
                <a:gd name="T39" fmla="*/ 2147483647 h 198"/>
                <a:gd name="T40" fmla="*/ 2147483647 w 200"/>
                <a:gd name="T41" fmla="*/ 2147483647 h 198"/>
                <a:gd name="T42" fmla="*/ 2147483647 w 200"/>
                <a:gd name="T43" fmla="*/ 2147483647 h 198"/>
                <a:gd name="T44" fmla="*/ 2147483647 w 200"/>
                <a:gd name="T45" fmla="*/ 2147483647 h 198"/>
                <a:gd name="T46" fmla="*/ 2147483647 w 200"/>
                <a:gd name="T47" fmla="*/ 2147483647 h 198"/>
                <a:gd name="T48" fmla="*/ 2147483647 w 200"/>
                <a:gd name="T49" fmla="*/ 2147483647 h 198"/>
                <a:gd name="T50" fmla="*/ 2147483647 w 200"/>
                <a:gd name="T51" fmla="*/ 2147483647 h 198"/>
                <a:gd name="T52" fmla="*/ 2147483647 w 200"/>
                <a:gd name="T53" fmla="*/ 2147483647 h 198"/>
                <a:gd name="T54" fmla="*/ 2147483647 w 200"/>
                <a:gd name="T55" fmla="*/ 2147483647 h 198"/>
                <a:gd name="T56" fmla="*/ 2147483647 w 200"/>
                <a:gd name="T57" fmla="*/ 2147483647 h 198"/>
                <a:gd name="T58" fmla="*/ 2147483647 w 200"/>
                <a:gd name="T59" fmla="*/ 2147483647 h 198"/>
                <a:gd name="T60" fmla="*/ 2147483647 w 200"/>
                <a:gd name="T61" fmla="*/ 2147483647 h 198"/>
                <a:gd name="T62" fmla="*/ 2147483647 w 200"/>
                <a:gd name="T63" fmla="*/ 2147483647 h 198"/>
                <a:gd name="T64" fmla="*/ 2147483647 w 200"/>
                <a:gd name="T65" fmla="*/ 2147483647 h 198"/>
                <a:gd name="T66" fmla="*/ 2147483647 w 200"/>
                <a:gd name="T67" fmla="*/ 2147483647 h 198"/>
                <a:gd name="T68" fmla="*/ 2147483647 w 200"/>
                <a:gd name="T69" fmla="*/ 2147483647 h 198"/>
                <a:gd name="T70" fmla="*/ 2147483647 w 200"/>
                <a:gd name="T71" fmla="*/ 2147483647 h 198"/>
                <a:gd name="T72" fmla="*/ 2147483647 w 200"/>
                <a:gd name="T73" fmla="*/ 2147483647 h 198"/>
                <a:gd name="T74" fmla="*/ 2147483647 w 200"/>
                <a:gd name="T75" fmla="*/ 2147483647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0"/>
                <a:gd name="T115" fmla="*/ 0 h 198"/>
                <a:gd name="T116" fmla="*/ 200 w 200"/>
                <a:gd name="T117" fmla="*/ 198 h 1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0" h="198">
                  <a:moveTo>
                    <a:pt x="189" y="127"/>
                  </a:moveTo>
                  <a:cubicBezTo>
                    <a:pt x="154" y="59"/>
                    <a:pt x="154" y="59"/>
                    <a:pt x="154" y="59"/>
                  </a:cubicBezTo>
                  <a:cubicBezTo>
                    <a:pt x="146" y="45"/>
                    <a:pt x="131" y="36"/>
                    <a:pt x="113" y="36"/>
                  </a:cubicBezTo>
                  <a:cubicBezTo>
                    <a:pt x="106" y="36"/>
                    <a:pt x="98" y="38"/>
                    <a:pt x="91" y="41"/>
                  </a:cubicBezTo>
                  <a:cubicBezTo>
                    <a:pt x="86" y="32"/>
                    <a:pt x="86" y="32"/>
                    <a:pt x="86" y="32"/>
                  </a:cubicBezTo>
                  <a:cubicBezTo>
                    <a:pt x="83" y="26"/>
                    <a:pt x="72" y="13"/>
                    <a:pt x="54" y="22"/>
                  </a:cubicBezTo>
                  <a:cubicBezTo>
                    <a:pt x="45" y="26"/>
                    <a:pt x="45" y="26"/>
                    <a:pt x="45" y="26"/>
                  </a:cubicBezTo>
                  <a:cubicBezTo>
                    <a:pt x="44" y="26"/>
                    <a:pt x="44" y="26"/>
                    <a:pt x="44" y="26"/>
                  </a:cubicBezTo>
                  <a:cubicBezTo>
                    <a:pt x="43" y="27"/>
                    <a:pt x="26" y="34"/>
                    <a:pt x="20" y="22"/>
                  </a:cubicBezTo>
                  <a:cubicBezTo>
                    <a:pt x="11" y="4"/>
                    <a:pt x="11" y="4"/>
                    <a:pt x="11" y="4"/>
                  </a:cubicBezTo>
                  <a:cubicBezTo>
                    <a:pt x="9" y="1"/>
                    <a:pt x="6" y="0"/>
                    <a:pt x="4" y="1"/>
                  </a:cubicBezTo>
                  <a:cubicBezTo>
                    <a:pt x="1" y="2"/>
                    <a:pt x="0" y="6"/>
                    <a:pt x="1" y="8"/>
                  </a:cubicBezTo>
                  <a:cubicBezTo>
                    <a:pt x="10" y="27"/>
                    <a:pt x="10" y="27"/>
                    <a:pt x="10" y="27"/>
                  </a:cubicBezTo>
                  <a:cubicBezTo>
                    <a:pt x="18" y="43"/>
                    <a:pt x="37" y="41"/>
                    <a:pt x="47" y="37"/>
                  </a:cubicBezTo>
                  <a:cubicBezTo>
                    <a:pt x="47" y="37"/>
                    <a:pt x="47" y="37"/>
                    <a:pt x="47" y="37"/>
                  </a:cubicBezTo>
                  <a:cubicBezTo>
                    <a:pt x="47" y="37"/>
                    <a:pt x="47" y="37"/>
                    <a:pt x="47" y="37"/>
                  </a:cubicBezTo>
                  <a:cubicBezTo>
                    <a:pt x="47" y="37"/>
                    <a:pt x="48" y="37"/>
                    <a:pt x="49" y="36"/>
                  </a:cubicBezTo>
                  <a:cubicBezTo>
                    <a:pt x="49" y="36"/>
                    <a:pt x="49" y="36"/>
                    <a:pt x="49" y="36"/>
                  </a:cubicBezTo>
                  <a:cubicBezTo>
                    <a:pt x="49" y="36"/>
                    <a:pt x="49" y="36"/>
                    <a:pt x="49" y="36"/>
                  </a:cubicBezTo>
                  <a:cubicBezTo>
                    <a:pt x="51" y="35"/>
                    <a:pt x="53" y="34"/>
                    <a:pt x="58" y="32"/>
                  </a:cubicBezTo>
                  <a:cubicBezTo>
                    <a:pt x="70" y="26"/>
                    <a:pt x="76" y="35"/>
                    <a:pt x="76" y="37"/>
                  </a:cubicBezTo>
                  <a:cubicBezTo>
                    <a:pt x="81" y="46"/>
                    <a:pt x="81" y="46"/>
                    <a:pt x="81" y="46"/>
                  </a:cubicBezTo>
                  <a:cubicBezTo>
                    <a:pt x="81" y="47"/>
                    <a:pt x="81" y="47"/>
                    <a:pt x="81" y="47"/>
                  </a:cubicBezTo>
                  <a:cubicBezTo>
                    <a:pt x="60" y="62"/>
                    <a:pt x="52" y="89"/>
                    <a:pt x="64" y="110"/>
                  </a:cubicBezTo>
                  <a:cubicBezTo>
                    <a:pt x="103" y="175"/>
                    <a:pt x="103" y="175"/>
                    <a:pt x="103" y="175"/>
                  </a:cubicBezTo>
                  <a:cubicBezTo>
                    <a:pt x="103" y="175"/>
                    <a:pt x="103" y="175"/>
                    <a:pt x="103" y="175"/>
                  </a:cubicBezTo>
                  <a:cubicBezTo>
                    <a:pt x="113" y="190"/>
                    <a:pt x="128" y="198"/>
                    <a:pt x="144" y="198"/>
                  </a:cubicBezTo>
                  <a:cubicBezTo>
                    <a:pt x="152" y="198"/>
                    <a:pt x="161" y="196"/>
                    <a:pt x="169" y="191"/>
                  </a:cubicBezTo>
                  <a:cubicBezTo>
                    <a:pt x="192" y="178"/>
                    <a:pt x="200" y="152"/>
                    <a:pt x="189" y="127"/>
                  </a:cubicBezTo>
                  <a:close/>
                  <a:moveTo>
                    <a:pt x="162" y="180"/>
                  </a:moveTo>
                  <a:cubicBezTo>
                    <a:pt x="156" y="183"/>
                    <a:pt x="150" y="184"/>
                    <a:pt x="144" y="184"/>
                  </a:cubicBezTo>
                  <a:cubicBezTo>
                    <a:pt x="132" y="184"/>
                    <a:pt x="122" y="178"/>
                    <a:pt x="115" y="168"/>
                  </a:cubicBezTo>
                  <a:cubicBezTo>
                    <a:pt x="76" y="103"/>
                    <a:pt x="76" y="103"/>
                    <a:pt x="76" y="103"/>
                  </a:cubicBezTo>
                  <a:cubicBezTo>
                    <a:pt x="67" y="87"/>
                    <a:pt x="74" y="66"/>
                    <a:pt x="93" y="56"/>
                  </a:cubicBezTo>
                  <a:cubicBezTo>
                    <a:pt x="99" y="52"/>
                    <a:pt x="106" y="50"/>
                    <a:pt x="113" y="50"/>
                  </a:cubicBezTo>
                  <a:cubicBezTo>
                    <a:pt x="126" y="50"/>
                    <a:pt x="137" y="56"/>
                    <a:pt x="142" y="66"/>
                  </a:cubicBezTo>
                  <a:cubicBezTo>
                    <a:pt x="177" y="133"/>
                    <a:pt x="177" y="133"/>
                    <a:pt x="177" y="133"/>
                  </a:cubicBezTo>
                  <a:cubicBezTo>
                    <a:pt x="185" y="152"/>
                    <a:pt x="179" y="170"/>
                    <a:pt x="162" y="180"/>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pic>
        <p:nvPicPr>
          <p:cNvPr id="77831"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063" y="8413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p:nvPr/>
        </p:nvGrpSpPr>
        <p:grpSpPr bwMode="auto">
          <a:xfrm>
            <a:off x="0" y="6734175"/>
            <a:ext cx="12192000" cy="138113"/>
            <a:chOff x="0" y="0"/>
            <a:chExt cx="12231884" cy="334101"/>
          </a:xfrm>
        </p:grpSpPr>
        <p:sp>
          <p:nvSpPr>
            <p:cNvPr id="102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 name="组合 1"/>
          <p:cNvGrpSpPr/>
          <p:nvPr/>
        </p:nvGrpSpPr>
        <p:grpSpPr bwMode="auto">
          <a:xfrm>
            <a:off x="869950" y="1476375"/>
            <a:ext cx="4949825" cy="1012825"/>
            <a:chOff x="869950" y="1476801"/>
            <a:chExt cx="4949825" cy="1012399"/>
          </a:xfrm>
        </p:grpSpPr>
        <p:sp>
          <p:nvSpPr>
            <p:cNvPr id="10272" name="任意多边形 29"/>
            <p:cNvSpPr>
              <a:spLocks noChangeArrowheads="1"/>
            </p:cNvSpPr>
            <p:nvPr/>
          </p:nvSpPr>
          <p:spPr bwMode="auto">
            <a:xfrm>
              <a:off x="869950" y="14954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0273"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是一种语言</a:t>
              </a:r>
              <a:endParaRPr lang="en-US" altLang="zh-CN" sz="2800" b="1">
                <a:solidFill>
                  <a:srgbClr val="2E3740"/>
                </a:solidFill>
                <a:sym typeface="Calibri" panose="020F0502020204030204" pitchFamily="34" charset="0"/>
              </a:endParaRPr>
            </a:p>
          </p:txBody>
        </p:sp>
      </p:grpSp>
      <p:grpSp>
        <p:nvGrpSpPr>
          <p:cNvPr id="4" name="组合 3"/>
          <p:cNvGrpSpPr/>
          <p:nvPr/>
        </p:nvGrpSpPr>
        <p:grpSpPr bwMode="auto">
          <a:xfrm>
            <a:off x="869950" y="3048000"/>
            <a:ext cx="4949825" cy="1054100"/>
            <a:chOff x="869950" y="3048263"/>
            <a:chExt cx="4949825" cy="1053837"/>
          </a:xfrm>
        </p:grpSpPr>
        <p:sp>
          <p:nvSpPr>
            <p:cNvPr id="10270" name="任意多边形 30"/>
            <p:cNvSpPr>
              <a:spLocks noChangeArrowheads="1"/>
            </p:cNvSpPr>
            <p:nvPr/>
          </p:nvSpPr>
          <p:spPr bwMode="auto">
            <a:xfrm>
              <a:off x="869950" y="31083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0271"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Arial" panose="020B0604020202020204" pitchFamily="34" charset="0"/>
                <a:buNone/>
              </a:pPr>
              <a:r>
                <a:rPr lang="en-US" altLang="zh-CN" sz="2800" b="1">
                  <a:solidFill>
                    <a:srgbClr val="2E3740"/>
                  </a:solidFill>
                  <a:sym typeface="Calibri" panose="020F0502020204030204" pitchFamily="34" charset="0"/>
                </a:rPr>
                <a:t>UML</a:t>
              </a:r>
              <a:r>
                <a:rPr lang="zh-CN" altLang="zh-CN" sz="2800" b="1">
                  <a:solidFill>
                    <a:srgbClr val="2E3740"/>
                  </a:solidFill>
                  <a:sym typeface="Calibri" panose="020F0502020204030204" pitchFamily="34" charset="0"/>
                </a:rPr>
                <a:t>是一种可用于详细描述的语言</a:t>
              </a:r>
            </a:p>
          </p:txBody>
        </p:sp>
      </p:grpSp>
      <p:grpSp>
        <p:nvGrpSpPr>
          <p:cNvPr id="5" name="组合 2"/>
          <p:cNvGrpSpPr/>
          <p:nvPr/>
        </p:nvGrpSpPr>
        <p:grpSpPr bwMode="auto">
          <a:xfrm>
            <a:off x="6526213" y="1244600"/>
            <a:ext cx="4999037" cy="1311275"/>
            <a:chOff x="6526213" y="1244051"/>
            <a:chExt cx="4999037" cy="1311770"/>
          </a:xfrm>
        </p:grpSpPr>
        <p:sp>
          <p:nvSpPr>
            <p:cNvPr id="10268" name="任意多边形 34"/>
            <p:cNvSpPr>
              <a:spLocks noChangeArrowheads="1"/>
            </p:cNvSpPr>
            <p:nvPr/>
          </p:nvSpPr>
          <p:spPr bwMode="auto">
            <a:xfrm>
              <a:off x="6526213" y="1498600"/>
              <a:ext cx="839787"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0269"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Calibri" panose="020F0502020204030204" pitchFamily="34" charset="0"/>
                </a:rPr>
                <a:t>UML</a:t>
              </a:r>
              <a:r>
                <a:rPr lang="zh-CN" altLang="zh-CN" sz="2800" b="1">
                  <a:solidFill>
                    <a:srgbClr val="2E3740"/>
                  </a:solidFill>
                  <a:sym typeface="Calibri" panose="020F0502020204030204" pitchFamily="34" charset="0"/>
                </a:rPr>
                <a:t>是一种用于可视化语言</a:t>
              </a:r>
              <a:endParaRPr lang="en-US" altLang="zh-CN" sz="2800" b="1">
                <a:solidFill>
                  <a:srgbClr val="2E3740"/>
                </a:solidFill>
                <a:sym typeface="Calibri" panose="020F0502020204030204" pitchFamily="34" charset="0"/>
              </a:endParaRPr>
            </a:p>
          </p:txBody>
        </p:sp>
      </p:grpSp>
      <p:grpSp>
        <p:nvGrpSpPr>
          <p:cNvPr id="6" name="组合 4"/>
          <p:cNvGrpSpPr/>
          <p:nvPr/>
        </p:nvGrpSpPr>
        <p:grpSpPr bwMode="auto">
          <a:xfrm>
            <a:off x="6526213" y="2859088"/>
            <a:ext cx="4999037" cy="1311275"/>
            <a:chOff x="6526213" y="2858940"/>
            <a:chExt cx="4999037" cy="1311349"/>
          </a:xfrm>
        </p:grpSpPr>
        <p:sp>
          <p:nvSpPr>
            <p:cNvPr id="10266" name="任意多边形 33"/>
            <p:cNvSpPr>
              <a:spLocks noChangeArrowheads="1"/>
            </p:cNvSpPr>
            <p:nvPr/>
          </p:nvSpPr>
          <p:spPr bwMode="auto">
            <a:xfrm>
              <a:off x="6526213" y="3108325"/>
              <a:ext cx="839787"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0267"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是一种用于构造的语言</a:t>
              </a:r>
              <a:endParaRPr lang="en-US" altLang="zh-CN" sz="2800" b="1">
                <a:solidFill>
                  <a:srgbClr val="2E3740"/>
                </a:solidFill>
                <a:sym typeface="Calibri" panose="020F0502020204030204" pitchFamily="34" charset="0"/>
              </a:endParaRPr>
            </a:p>
          </p:txBody>
        </p:sp>
      </p:grpSp>
      <p:sp>
        <p:nvSpPr>
          <p:cNvPr id="10248" name="Freeform 6"/>
          <p:cNvSpPr>
            <a:spLocks noEditPoints="1" noChangeArrowheads="1"/>
          </p:cNvSpPr>
          <p:nvPr/>
        </p:nvSpPr>
        <p:spPr bwMode="auto">
          <a:xfrm>
            <a:off x="6692900" y="1635125"/>
            <a:ext cx="488950" cy="493713"/>
          </a:xfrm>
          <a:custGeom>
            <a:avLst/>
            <a:gdLst>
              <a:gd name="T0" fmla="*/ 2147483647 w 197"/>
              <a:gd name="T1" fmla="*/ 0 h 198"/>
              <a:gd name="T2" fmla="*/ 0 w 197"/>
              <a:gd name="T3" fmla="*/ 2147483647 h 198"/>
              <a:gd name="T4" fmla="*/ 2147483647 w 197"/>
              <a:gd name="T5" fmla="*/ 2147483647 h 198"/>
              <a:gd name="T6" fmla="*/ 2147483647 w 197"/>
              <a:gd name="T7" fmla="*/ 2147483647 h 198"/>
              <a:gd name="T8" fmla="*/ 2147483647 w 197"/>
              <a:gd name="T9" fmla="*/ 0 h 198"/>
              <a:gd name="T10" fmla="*/ 2147483647 w 197"/>
              <a:gd name="T11" fmla="*/ 2147483647 h 198"/>
              <a:gd name="T12" fmla="*/ 2147483647 w 197"/>
              <a:gd name="T13" fmla="*/ 2147483647 h 198"/>
              <a:gd name="T14" fmla="*/ 2147483647 w 197"/>
              <a:gd name="T15" fmla="*/ 2147483647 h 198"/>
              <a:gd name="T16" fmla="*/ 2147483647 w 197"/>
              <a:gd name="T17" fmla="*/ 2147483647 h 198"/>
              <a:gd name="T18" fmla="*/ 2147483647 w 197"/>
              <a:gd name="T19" fmla="*/ 2147483647 h 198"/>
              <a:gd name="T20" fmla="*/ 2147483647 w 197"/>
              <a:gd name="T21" fmla="*/ 2147483647 h 198"/>
              <a:gd name="T22" fmla="*/ 2147483647 w 197"/>
              <a:gd name="T23" fmla="*/ 2147483647 h 198"/>
              <a:gd name="T24" fmla="*/ 2147483647 w 197"/>
              <a:gd name="T25" fmla="*/ 2147483647 h 198"/>
              <a:gd name="T26" fmla="*/ 2147483647 w 197"/>
              <a:gd name="T27" fmla="*/ 2147483647 h 198"/>
              <a:gd name="T28" fmla="*/ 2147483647 w 197"/>
              <a:gd name="T29" fmla="*/ 2147483647 h 198"/>
              <a:gd name="T30" fmla="*/ 2147483647 w 197"/>
              <a:gd name="T31" fmla="*/ 2147483647 h 198"/>
              <a:gd name="T32" fmla="*/ 2147483647 w 197"/>
              <a:gd name="T33" fmla="*/ 2147483647 h 198"/>
              <a:gd name="T34" fmla="*/ 2147483647 w 197"/>
              <a:gd name="T35" fmla="*/ 2147483647 h 198"/>
              <a:gd name="T36" fmla="*/ 2147483647 w 197"/>
              <a:gd name="T37" fmla="*/ 2147483647 h 198"/>
              <a:gd name="T38" fmla="*/ 2147483647 w 197"/>
              <a:gd name="T39" fmla="*/ 2147483647 h 198"/>
              <a:gd name="T40" fmla="*/ 2147483647 w 197"/>
              <a:gd name="T41" fmla="*/ 2147483647 h 198"/>
              <a:gd name="T42" fmla="*/ 2147483647 w 197"/>
              <a:gd name="T43" fmla="*/ 2147483647 h 198"/>
              <a:gd name="T44" fmla="*/ 2147483647 w 197"/>
              <a:gd name="T45" fmla="*/ 2147483647 h 198"/>
              <a:gd name="T46" fmla="*/ 2147483647 w 197"/>
              <a:gd name="T47" fmla="*/ 2147483647 h 198"/>
              <a:gd name="T48" fmla="*/ 2147483647 w 197"/>
              <a:gd name="T49" fmla="*/ 2147483647 h 198"/>
              <a:gd name="T50" fmla="*/ 2147483647 w 197"/>
              <a:gd name="T51" fmla="*/ 2147483647 h 198"/>
              <a:gd name="T52" fmla="*/ 2147483647 w 197"/>
              <a:gd name="T53" fmla="*/ 2147483647 h 198"/>
              <a:gd name="T54" fmla="*/ 2147483647 w 197"/>
              <a:gd name="T55" fmla="*/ 2147483647 h 198"/>
              <a:gd name="T56" fmla="*/ 2147483647 w 197"/>
              <a:gd name="T57" fmla="*/ 2147483647 h 198"/>
              <a:gd name="T58" fmla="*/ 2147483647 w 197"/>
              <a:gd name="T59" fmla="*/ 2147483647 h 198"/>
              <a:gd name="T60" fmla="*/ 2147483647 w 197"/>
              <a:gd name="T61" fmla="*/ 2147483647 h 198"/>
              <a:gd name="T62" fmla="*/ 2147483647 w 197"/>
              <a:gd name="T63" fmla="*/ 2147483647 h 198"/>
              <a:gd name="T64" fmla="*/ 2147483647 w 197"/>
              <a:gd name="T65" fmla="*/ 2147483647 h 198"/>
              <a:gd name="T66" fmla="*/ 2147483647 w 197"/>
              <a:gd name="T67" fmla="*/ 2147483647 h 198"/>
              <a:gd name="T68" fmla="*/ 2147483647 w 197"/>
              <a:gd name="T69" fmla="*/ 2147483647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nvGrpSpPr>
          <p:cNvPr id="10249" name="Group 27"/>
          <p:cNvGrpSpPr/>
          <p:nvPr/>
        </p:nvGrpSpPr>
        <p:grpSpPr bwMode="auto">
          <a:xfrm>
            <a:off x="6746875" y="3279775"/>
            <a:ext cx="433388" cy="487363"/>
            <a:chOff x="0" y="0"/>
            <a:chExt cx="663575" cy="746125"/>
          </a:xfrm>
        </p:grpSpPr>
        <p:sp>
          <p:nvSpPr>
            <p:cNvPr id="10262" name="Freeform 21"/>
            <p:cNvSpPr>
              <a:spLocks noChangeArrowheads="1"/>
            </p:cNvSpPr>
            <p:nvPr/>
          </p:nvSpPr>
          <p:spPr bwMode="auto">
            <a:xfrm>
              <a:off x="125412" y="479425"/>
              <a:ext cx="328613" cy="19050"/>
            </a:xfrm>
            <a:custGeom>
              <a:avLst/>
              <a:gdLst>
                <a:gd name="T0" fmla="*/ 2147483647 w 86"/>
                <a:gd name="T1" fmla="*/ 0 h 5"/>
                <a:gd name="T2" fmla="*/ 2147483647 w 86"/>
                <a:gd name="T3" fmla="*/ 0 h 5"/>
                <a:gd name="T4" fmla="*/ 0 w 86"/>
                <a:gd name="T5" fmla="*/ 2147483647 h 5"/>
                <a:gd name="T6" fmla="*/ 2147483647 w 86"/>
                <a:gd name="T7" fmla="*/ 2147483647 h 5"/>
                <a:gd name="T8" fmla="*/ 2147483647 w 86"/>
                <a:gd name="T9" fmla="*/ 2147483647 h 5"/>
                <a:gd name="T10" fmla="*/ 2147483647 w 86"/>
                <a:gd name="T11" fmla="*/ 2147483647 h 5"/>
                <a:gd name="T12" fmla="*/ 2147483647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263" name="Freeform 22"/>
            <p:cNvSpPr>
              <a:spLocks noChangeArrowheads="1"/>
            </p:cNvSpPr>
            <p:nvPr/>
          </p:nvSpPr>
          <p:spPr bwMode="auto">
            <a:xfrm>
              <a:off x="125412" y="376238"/>
              <a:ext cx="328613" cy="19050"/>
            </a:xfrm>
            <a:custGeom>
              <a:avLst/>
              <a:gdLst>
                <a:gd name="T0" fmla="*/ 2147483647 w 86"/>
                <a:gd name="T1" fmla="*/ 0 h 5"/>
                <a:gd name="T2" fmla="*/ 2147483647 w 86"/>
                <a:gd name="T3" fmla="*/ 0 h 5"/>
                <a:gd name="T4" fmla="*/ 0 w 86"/>
                <a:gd name="T5" fmla="*/ 2147483647 h 5"/>
                <a:gd name="T6" fmla="*/ 2147483647 w 86"/>
                <a:gd name="T7" fmla="*/ 2147483647 h 5"/>
                <a:gd name="T8" fmla="*/ 2147483647 w 86"/>
                <a:gd name="T9" fmla="*/ 2147483647 h 5"/>
                <a:gd name="T10" fmla="*/ 2147483647 w 86"/>
                <a:gd name="T11" fmla="*/ 2147483647 h 5"/>
                <a:gd name="T12" fmla="*/ 2147483647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264" name="Freeform 23"/>
            <p:cNvSpPr>
              <a:spLocks noChangeArrowheads="1"/>
            </p:cNvSpPr>
            <p:nvPr/>
          </p:nvSpPr>
          <p:spPr bwMode="auto">
            <a:xfrm>
              <a:off x="125412" y="269875"/>
              <a:ext cx="328613" cy="22225"/>
            </a:xfrm>
            <a:custGeom>
              <a:avLst/>
              <a:gdLst>
                <a:gd name="T0" fmla="*/ 2147483647 w 86"/>
                <a:gd name="T1" fmla="*/ 0 h 6"/>
                <a:gd name="T2" fmla="*/ 2147483647 w 86"/>
                <a:gd name="T3" fmla="*/ 0 h 6"/>
                <a:gd name="T4" fmla="*/ 0 w 86"/>
                <a:gd name="T5" fmla="*/ 2147483647 h 6"/>
                <a:gd name="T6" fmla="*/ 2147483647 w 86"/>
                <a:gd name="T7" fmla="*/ 2147483647 h 6"/>
                <a:gd name="T8" fmla="*/ 2147483647 w 86"/>
                <a:gd name="T9" fmla="*/ 2147483647 h 6"/>
                <a:gd name="T10" fmla="*/ 2147483647 w 86"/>
                <a:gd name="T11" fmla="*/ 2147483647 h 6"/>
                <a:gd name="T12" fmla="*/ 2147483647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265" name="Freeform 24"/>
            <p:cNvSpPr>
              <a:spLocks noEditPoints="1" noChangeArrowheads="1"/>
            </p:cNvSpPr>
            <p:nvPr/>
          </p:nvSpPr>
          <p:spPr bwMode="auto">
            <a:xfrm>
              <a:off x="0" y="0"/>
              <a:ext cx="663575" cy="746125"/>
            </a:xfrm>
            <a:custGeom>
              <a:avLst/>
              <a:gdLst>
                <a:gd name="T0" fmla="*/ 2147483647 w 174"/>
                <a:gd name="T1" fmla="*/ 2147483647 h 196"/>
                <a:gd name="T2" fmla="*/ 2147483647 w 174"/>
                <a:gd name="T3" fmla="*/ 0 h 196"/>
                <a:gd name="T4" fmla="*/ 2147483647 w 174"/>
                <a:gd name="T5" fmla="*/ 0 h 196"/>
                <a:gd name="T6" fmla="*/ 2147483647 w 174"/>
                <a:gd name="T7" fmla="*/ 0 h 196"/>
                <a:gd name="T8" fmla="*/ 2147483647 w 174"/>
                <a:gd name="T9" fmla="*/ 0 h 196"/>
                <a:gd name="T10" fmla="*/ 0 w 174"/>
                <a:gd name="T11" fmla="*/ 2147483647 h 196"/>
                <a:gd name="T12" fmla="*/ 0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2147483647 h 196"/>
                <a:gd name="T46" fmla="*/ 2147483647 w 174"/>
                <a:gd name="T47" fmla="*/ 2147483647 h 196"/>
                <a:gd name="T48" fmla="*/ 2147483647 w 174"/>
                <a:gd name="T49" fmla="*/ 2147483647 h 196"/>
                <a:gd name="T50" fmla="*/ 2147483647 w 174"/>
                <a:gd name="T51" fmla="*/ 2147483647 h 196"/>
                <a:gd name="T52" fmla="*/ 2147483647 w 174"/>
                <a:gd name="T53" fmla="*/ 2147483647 h 196"/>
                <a:gd name="T54" fmla="*/ 2147483647 w 174"/>
                <a:gd name="T55" fmla="*/ 2147483647 h 196"/>
                <a:gd name="T56" fmla="*/ 2147483647 w 174"/>
                <a:gd name="T57" fmla="*/ 2147483647 h 196"/>
                <a:gd name="T58" fmla="*/ 2147483647 w 174"/>
                <a:gd name="T59" fmla="*/ 2147483647 h 196"/>
                <a:gd name="T60" fmla="*/ 2147483647 w 174"/>
                <a:gd name="T61" fmla="*/ 2147483647 h 196"/>
                <a:gd name="T62" fmla="*/ 2147483647 w 174"/>
                <a:gd name="T63" fmla="*/ 2147483647 h 196"/>
                <a:gd name="T64" fmla="*/ 2147483647 w 174"/>
                <a:gd name="T65" fmla="*/ 2147483647 h 196"/>
                <a:gd name="T66" fmla="*/ 2147483647 w 174"/>
                <a:gd name="T67" fmla="*/ 2147483647 h 196"/>
                <a:gd name="T68" fmla="*/ 2147483647 w 174"/>
                <a:gd name="T69" fmla="*/ 2147483647 h 196"/>
                <a:gd name="T70" fmla="*/ 2147483647 w 174"/>
                <a:gd name="T71" fmla="*/ 2147483647 h 196"/>
                <a:gd name="T72" fmla="*/ 2147483647 w 174"/>
                <a:gd name="T73" fmla="*/ 2147483647 h 196"/>
                <a:gd name="T74" fmla="*/ 2147483647 w 174"/>
                <a:gd name="T75" fmla="*/ 2147483647 h 196"/>
                <a:gd name="T76" fmla="*/ 2147483647 w 174"/>
                <a:gd name="T77" fmla="*/ 2147483647 h 196"/>
                <a:gd name="T78" fmla="*/ 2147483647 w 174"/>
                <a:gd name="T79" fmla="*/ 2147483647 h 196"/>
                <a:gd name="T80" fmla="*/ 2147483647 w 174"/>
                <a:gd name="T81" fmla="*/ 2147483647 h 196"/>
                <a:gd name="T82" fmla="*/ 2147483647 w 174"/>
                <a:gd name="T83" fmla="*/ 2147483647 h 196"/>
                <a:gd name="T84" fmla="*/ 2147483647 w 174"/>
                <a:gd name="T85" fmla="*/ 2147483647 h 196"/>
                <a:gd name="T86" fmla="*/ 2147483647 w 174"/>
                <a:gd name="T87" fmla="*/ 2147483647 h 196"/>
                <a:gd name="T88" fmla="*/ 2147483647 w 174"/>
                <a:gd name="T89" fmla="*/ 2147483647 h 196"/>
                <a:gd name="T90" fmla="*/ 2147483647 w 174"/>
                <a:gd name="T91" fmla="*/ 2147483647 h 196"/>
                <a:gd name="T92" fmla="*/ 2147483647 w 174"/>
                <a:gd name="T93" fmla="*/ 2147483647 h 196"/>
                <a:gd name="T94" fmla="*/ 2147483647 w 174"/>
                <a:gd name="T95" fmla="*/ 2147483647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nvGrpSpPr>
          <p:cNvPr id="10" name="组合 1"/>
          <p:cNvGrpSpPr/>
          <p:nvPr/>
        </p:nvGrpSpPr>
        <p:grpSpPr bwMode="auto">
          <a:xfrm>
            <a:off x="869950" y="4452938"/>
            <a:ext cx="4949825" cy="1311275"/>
            <a:chOff x="869950" y="4453502"/>
            <a:chExt cx="4949824" cy="1310595"/>
          </a:xfrm>
        </p:grpSpPr>
        <p:sp>
          <p:nvSpPr>
            <p:cNvPr id="10259" name="任意多边形 31"/>
            <p:cNvSpPr>
              <a:spLocks noChangeArrowheads="1"/>
            </p:cNvSpPr>
            <p:nvPr/>
          </p:nvSpPr>
          <p:spPr bwMode="auto">
            <a:xfrm>
              <a:off x="869950" y="46958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0260"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是一种用于文档化的语言</a:t>
              </a:r>
              <a:endParaRPr lang="en-US" altLang="zh-CN" sz="2800" b="1">
                <a:solidFill>
                  <a:srgbClr val="2E3740"/>
                </a:solidFill>
                <a:sym typeface="Calibri" panose="020F0502020204030204" pitchFamily="34" charset="0"/>
              </a:endParaRPr>
            </a:p>
          </p:txBody>
        </p:sp>
        <p:sp>
          <p:nvSpPr>
            <p:cNvPr id="10261" name="Freeform 28"/>
            <p:cNvSpPr>
              <a:spLocks noEditPoints="1" noChangeArrowheads="1"/>
            </p:cNvSpPr>
            <p:nvPr/>
          </p:nvSpPr>
          <p:spPr bwMode="auto">
            <a:xfrm>
              <a:off x="1044575" y="4851400"/>
              <a:ext cx="495300" cy="433388"/>
            </a:xfrm>
            <a:custGeom>
              <a:avLst/>
              <a:gdLst>
                <a:gd name="T0" fmla="*/ 2147483647 w 199"/>
                <a:gd name="T1" fmla="*/ 2147483647 h 174"/>
                <a:gd name="T2" fmla="*/ 2147483647 w 199"/>
                <a:gd name="T3" fmla="*/ 2147483647 h 174"/>
                <a:gd name="T4" fmla="*/ 2147483647 w 199"/>
                <a:gd name="T5" fmla="*/ 2147483647 h 174"/>
                <a:gd name="T6" fmla="*/ 2147483647 w 199"/>
                <a:gd name="T7" fmla="*/ 0 h 174"/>
                <a:gd name="T8" fmla="*/ 2147483647 w 199"/>
                <a:gd name="T9" fmla="*/ 2147483647 h 174"/>
                <a:gd name="T10" fmla="*/ 2147483647 w 199"/>
                <a:gd name="T11" fmla="*/ 2147483647 h 174"/>
                <a:gd name="T12" fmla="*/ 2147483647 w 199"/>
                <a:gd name="T13" fmla="*/ 2147483647 h 174"/>
                <a:gd name="T14" fmla="*/ 0 w 199"/>
                <a:gd name="T15" fmla="*/ 2147483647 h 174"/>
                <a:gd name="T16" fmla="*/ 0 w 199"/>
                <a:gd name="T17" fmla="*/ 2147483647 h 174"/>
                <a:gd name="T18" fmla="*/ 2147483647 w 199"/>
                <a:gd name="T19" fmla="*/ 2147483647 h 174"/>
                <a:gd name="T20" fmla="*/ 2147483647 w 199"/>
                <a:gd name="T21" fmla="*/ 2147483647 h 174"/>
                <a:gd name="T22" fmla="*/ 2147483647 w 199"/>
                <a:gd name="T23" fmla="*/ 2147483647 h 174"/>
                <a:gd name="T24" fmla="*/ 2147483647 w 199"/>
                <a:gd name="T25" fmla="*/ 2147483647 h 174"/>
                <a:gd name="T26" fmla="*/ 2147483647 w 199"/>
                <a:gd name="T27" fmla="*/ 2147483647 h 174"/>
                <a:gd name="T28" fmla="*/ 2147483647 w 199"/>
                <a:gd name="T29" fmla="*/ 2147483647 h 174"/>
                <a:gd name="T30" fmla="*/ 2147483647 w 199"/>
                <a:gd name="T31" fmla="*/ 2147483647 h 174"/>
                <a:gd name="T32" fmla="*/ 2147483647 w 199"/>
                <a:gd name="T33" fmla="*/ 2147483647 h 174"/>
                <a:gd name="T34" fmla="*/ 2147483647 w 199"/>
                <a:gd name="T35" fmla="*/ 2147483647 h 174"/>
                <a:gd name="T36" fmla="*/ 2147483647 w 199"/>
                <a:gd name="T37" fmla="*/ 2147483647 h 174"/>
                <a:gd name="T38" fmla="*/ 2147483647 w 199"/>
                <a:gd name="T39" fmla="*/ 2147483647 h 174"/>
                <a:gd name="T40" fmla="*/ 2147483647 w 199"/>
                <a:gd name="T41" fmla="*/ 2147483647 h 174"/>
                <a:gd name="T42" fmla="*/ 2147483647 w 199"/>
                <a:gd name="T43" fmla="*/ 2147483647 h 174"/>
                <a:gd name="T44" fmla="*/ 2147483647 w 199"/>
                <a:gd name="T45" fmla="*/ 2147483647 h 174"/>
                <a:gd name="T46" fmla="*/ 2147483647 w 199"/>
                <a:gd name="T47" fmla="*/ 2147483647 h 174"/>
                <a:gd name="T48" fmla="*/ 2147483647 w 199"/>
                <a:gd name="T49" fmla="*/ 2147483647 h 174"/>
                <a:gd name="T50" fmla="*/ 2147483647 w 199"/>
                <a:gd name="T51" fmla="*/ 2147483647 h 174"/>
                <a:gd name="T52" fmla="*/ 2147483647 w 199"/>
                <a:gd name="T53" fmla="*/ 2147483647 h 174"/>
                <a:gd name="T54" fmla="*/ 2147483647 w 199"/>
                <a:gd name="T55" fmla="*/ 2147483647 h 174"/>
                <a:gd name="T56" fmla="*/ 2147483647 w 199"/>
                <a:gd name="T57" fmla="*/ 2147483647 h 174"/>
                <a:gd name="T58" fmla="*/ 2147483647 w 199"/>
                <a:gd name="T59" fmla="*/ 2147483647 h 174"/>
                <a:gd name="T60" fmla="*/ 2147483647 w 199"/>
                <a:gd name="T61" fmla="*/ 2147483647 h 174"/>
                <a:gd name="T62" fmla="*/ 2147483647 w 199"/>
                <a:gd name="T63" fmla="*/ 2147483647 h 174"/>
                <a:gd name="T64" fmla="*/ 2147483647 w 199"/>
                <a:gd name="T65" fmla="*/ 2147483647 h 174"/>
                <a:gd name="T66" fmla="*/ 2147483647 w 199"/>
                <a:gd name="T67" fmla="*/ 2147483647 h 174"/>
                <a:gd name="T68" fmla="*/ 2147483647 w 199"/>
                <a:gd name="T69" fmla="*/ 2147483647 h 174"/>
                <a:gd name="T70" fmla="*/ 2147483647 w 199"/>
                <a:gd name="T71" fmla="*/ 2147483647 h 174"/>
                <a:gd name="T72" fmla="*/ 2147483647 w 199"/>
                <a:gd name="T73" fmla="*/ 2147483647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nvGrpSpPr>
          <p:cNvPr id="10251" name="Group 33"/>
          <p:cNvGrpSpPr/>
          <p:nvPr/>
        </p:nvGrpSpPr>
        <p:grpSpPr bwMode="auto">
          <a:xfrm>
            <a:off x="1116013" y="3262313"/>
            <a:ext cx="350837" cy="492125"/>
            <a:chOff x="0" y="0"/>
            <a:chExt cx="536575" cy="754063"/>
          </a:xfrm>
        </p:grpSpPr>
        <p:sp>
          <p:nvSpPr>
            <p:cNvPr id="10257" name="Freeform 32"/>
            <p:cNvSpPr>
              <a:spLocks noChangeArrowheads="1"/>
            </p:cNvSpPr>
            <p:nvPr/>
          </p:nvSpPr>
          <p:spPr bwMode="auto">
            <a:xfrm>
              <a:off x="111125" y="0"/>
              <a:ext cx="317500" cy="376238"/>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0 h 99"/>
                <a:gd name="T24" fmla="*/ 2147483647 w 83"/>
                <a:gd name="T25" fmla="*/ 0 h 99"/>
                <a:gd name="T26" fmla="*/ 0 w 83"/>
                <a:gd name="T27" fmla="*/ 2147483647 h 99"/>
                <a:gd name="T28" fmla="*/ 0 w 83"/>
                <a:gd name="T29" fmla="*/ 2147483647 h 99"/>
                <a:gd name="T30" fmla="*/ 2147483647 w 83"/>
                <a:gd name="T31" fmla="*/ 2147483647 h 99"/>
                <a:gd name="T32" fmla="*/ 2147483647 w 83"/>
                <a:gd name="T33" fmla="*/ 2147483647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258" name="Freeform 33"/>
            <p:cNvSpPr>
              <a:spLocks noChangeArrowheads="1"/>
            </p:cNvSpPr>
            <p:nvPr/>
          </p:nvSpPr>
          <p:spPr bwMode="auto">
            <a:xfrm>
              <a:off x="0" y="250825"/>
              <a:ext cx="536575" cy="503238"/>
            </a:xfrm>
            <a:custGeom>
              <a:avLst/>
              <a:gdLst>
                <a:gd name="T0" fmla="*/ 2147483647 w 140"/>
                <a:gd name="T1" fmla="*/ 2147483647 h 132"/>
                <a:gd name="T2" fmla="*/ 2147483647 w 140"/>
                <a:gd name="T3" fmla="*/ 2147483647 h 132"/>
                <a:gd name="T4" fmla="*/ 2147483647 w 140"/>
                <a:gd name="T5" fmla="*/ 2147483647 h 132"/>
                <a:gd name="T6" fmla="*/ 2147483647 w 140"/>
                <a:gd name="T7" fmla="*/ 2147483647 h 132"/>
                <a:gd name="T8" fmla="*/ 2147483647 w 140"/>
                <a:gd name="T9" fmla="*/ 2147483647 h 132"/>
                <a:gd name="T10" fmla="*/ 2147483647 w 140"/>
                <a:gd name="T11" fmla="*/ 2147483647 h 132"/>
                <a:gd name="T12" fmla="*/ 2147483647 w 140"/>
                <a:gd name="T13" fmla="*/ 2147483647 h 132"/>
                <a:gd name="T14" fmla="*/ 2147483647 w 140"/>
                <a:gd name="T15" fmla="*/ 2147483647 h 132"/>
                <a:gd name="T16" fmla="*/ 2147483647 w 140"/>
                <a:gd name="T17" fmla="*/ 2147483647 h 132"/>
                <a:gd name="T18" fmla="*/ 2147483647 w 140"/>
                <a:gd name="T19" fmla="*/ 0 h 132"/>
                <a:gd name="T20" fmla="*/ 2147483647 w 140"/>
                <a:gd name="T21" fmla="*/ 2147483647 h 132"/>
                <a:gd name="T22" fmla="*/ 2147483647 w 140"/>
                <a:gd name="T23" fmla="*/ 2147483647 h 132"/>
                <a:gd name="T24" fmla="*/ 2147483647 w 140"/>
                <a:gd name="T25" fmla="*/ 2147483647 h 132"/>
                <a:gd name="T26" fmla="*/ 2147483647 w 140"/>
                <a:gd name="T27" fmla="*/ 2147483647 h 132"/>
                <a:gd name="T28" fmla="*/ 2147483647 w 140"/>
                <a:gd name="T29" fmla="*/ 2147483647 h 132"/>
                <a:gd name="T30" fmla="*/ 2147483647 w 140"/>
                <a:gd name="T31" fmla="*/ 2147483647 h 132"/>
                <a:gd name="T32" fmla="*/ 2147483647 w 140"/>
                <a:gd name="T33" fmla="*/ 2147483647 h 132"/>
                <a:gd name="T34" fmla="*/ 2147483647 w 140"/>
                <a:gd name="T35" fmla="*/ 2147483647 h 132"/>
                <a:gd name="T36" fmla="*/ 2147483647 w 140"/>
                <a:gd name="T37" fmla="*/ 2147483647 h 132"/>
                <a:gd name="T38" fmla="*/ 2147483647 w 140"/>
                <a:gd name="T39" fmla="*/ 2147483647 h 132"/>
                <a:gd name="T40" fmla="*/ 2147483647 w 140"/>
                <a:gd name="T41" fmla="*/ 2147483647 h 132"/>
                <a:gd name="T42" fmla="*/ 2147483647 w 140"/>
                <a:gd name="T43" fmla="*/ 2147483647 h 132"/>
                <a:gd name="T44" fmla="*/ 2147483647 w 140"/>
                <a:gd name="T45" fmla="*/ 2147483647 h 132"/>
                <a:gd name="T46" fmla="*/ 2147483647 w 140"/>
                <a:gd name="T47" fmla="*/ 2147483647 h 132"/>
                <a:gd name="T48" fmla="*/ 2147483647 w 140"/>
                <a:gd name="T49" fmla="*/ 2147483647 h 132"/>
                <a:gd name="T50" fmla="*/ 2147483647 w 140"/>
                <a:gd name="T51" fmla="*/ 2147483647 h 132"/>
                <a:gd name="T52" fmla="*/ 2147483647 w 140"/>
                <a:gd name="T53" fmla="*/ 2147483647 h 132"/>
                <a:gd name="T54" fmla="*/ 2147483647 w 140"/>
                <a:gd name="T55" fmla="*/ 2147483647 h 132"/>
                <a:gd name="T56" fmla="*/ 2147483647 w 140"/>
                <a:gd name="T57" fmla="*/ 2147483647 h 132"/>
                <a:gd name="T58" fmla="*/ 2147483647 w 140"/>
                <a:gd name="T59" fmla="*/ 2147483647 h 132"/>
                <a:gd name="T60" fmla="*/ 2147483647 w 140"/>
                <a:gd name="T61" fmla="*/ 2147483647 h 132"/>
                <a:gd name="T62" fmla="*/ 2147483647 w 140"/>
                <a:gd name="T63" fmla="*/ 2147483647 h 132"/>
                <a:gd name="T64" fmla="*/ 2147483647 w 140"/>
                <a:gd name="T65" fmla="*/ 2147483647 h 132"/>
                <a:gd name="T66" fmla="*/ 2147483647 w 140"/>
                <a:gd name="T67" fmla="*/ 2147483647 h 132"/>
                <a:gd name="T68" fmla="*/ 2147483647 w 140"/>
                <a:gd name="T69" fmla="*/ 2147483647 h 132"/>
                <a:gd name="T70" fmla="*/ 2147483647 w 140"/>
                <a:gd name="T71" fmla="*/ 2147483647 h 132"/>
                <a:gd name="T72" fmla="*/ 2147483647 w 140"/>
                <a:gd name="T73" fmla="*/ 2147483647 h 132"/>
                <a:gd name="T74" fmla="*/ 2147483647 w 140"/>
                <a:gd name="T75" fmla="*/ 2147483647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10252" name="Freeform 37"/>
          <p:cNvSpPr>
            <a:spLocks noEditPoints="1" noChangeArrowheads="1"/>
          </p:cNvSpPr>
          <p:nvPr/>
        </p:nvSpPr>
        <p:spPr bwMode="auto">
          <a:xfrm>
            <a:off x="1098550" y="1638300"/>
            <a:ext cx="387350" cy="473075"/>
          </a:xfrm>
          <a:custGeom>
            <a:avLst/>
            <a:gdLst>
              <a:gd name="T0" fmla="*/ 2147483647 w 155"/>
              <a:gd name="T1" fmla="*/ 2147483647 h 190"/>
              <a:gd name="T2" fmla="*/ 2147483647 w 155"/>
              <a:gd name="T3" fmla="*/ 2147483647 h 190"/>
              <a:gd name="T4" fmla="*/ 2147483647 w 155"/>
              <a:gd name="T5" fmla="*/ 2147483647 h 190"/>
              <a:gd name="T6" fmla="*/ 2147483647 w 155"/>
              <a:gd name="T7" fmla="*/ 2147483647 h 190"/>
              <a:gd name="T8" fmla="*/ 2147483647 w 155"/>
              <a:gd name="T9" fmla="*/ 2147483647 h 190"/>
              <a:gd name="T10" fmla="*/ 2147483647 w 155"/>
              <a:gd name="T11" fmla="*/ 0 h 190"/>
              <a:gd name="T12" fmla="*/ 2147483647 w 155"/>
              <a:gd name="T13" fmla="*/ 2147483647 h 190"/>
              <a:gd name="T14" fmla="*/ 2147483647 w 155"/>
              <a:gd name="T15" fmla="*/ 2147483647 h 190"/>
              <a:gd name="T16" fmla="*/ 2147483647 w 155"/>
              <a:gd name="T17" fmla="*/ 2147483647 h 190"/>
              <a:gd name="T18" fmla="*/ 2147483647 w 155"/>
              <a:gd name="T19" fmla="*/ 2147483647 h 190"/>
              <a:gd name="T20" fmla="*/ 2147483647 w 155"/>
              <a:gd name="T21" fmla="*/ 2147483647 h 190"/>
              <a:gd name="T22" fmla="*/ 2147483647 w 155"/>
              <a:gd name="T23" fmla="*/ 2147483647 h 190"/>
              <a:gd name="T24" fmla="*/ 2147483647 w 155"/>
              <a:gd name="T25" fmla="*/ 2147483647 h 190"/>
              <a:gd name="T26" fmla="*/ 2147483647 w 155"/>
              <a:gd name="T27" fmla="*/ 2147483647 h 190"/>
              <a:gd name="T28" fmla="*/ 2147483647 w 155"/>
              <a:gd name="T29" fmla="*/ 2147483647 h 190"/>
              <a:gd name="T30" fmla="*/ 2147483647 w 155"/>
              <a:gd name="T31" fmla="*/ 2147483647 h 190"/>
              <a:gd name="T32" fmla="*/ 2147483647 w 155"/>
              <a:gd name="T33" fmla="*/ 2147483647 h 190"/>
              <a:gd name="T34" fmla="*/ 2147483647 w 155"/>
              <a:gd name="T35" fmla="*/ 2147483647 h 190"/>
              <a:gd name="T36" fmla="*/ 2147483647 w 155"/>
              <a:gd name="T37" fmla="*/ 2147483647 h 190"/>
              <a:gd name="T38" fmla="*/ 2147483647 w 155"/>
              <a:gd name="T39" fmla="*/ 2147483647 h 190"/>
              <a:gd name="T40" fmla="*/ 2147483647 w 155"/>
              <a:gd name="T41" fmla="*/ 2147483647 h 190"/>
              <a:gd name="T42" fmla="*/ 2147483647 w 155"/>
              <a:gd name="T43" fmla="*/ 2147483647 h 190"/>
              <a:gd name="T44" fmla="*/ 2147483647 w 155"/>
              <a:gd name="T45" fmla="*/ 2147483647 h 190"/>
              <a:gd name="T46" fmla="*/ 2147483647 w 155"/>
              <a:gd name="T47" fmla="*/ 2147483647 h 190"/>
              <a:gd name="T48" fmla="*/ 2147483647 w 155"/>
              <a:gd name="T49" fmla="*/ 2147483647 h 190"/>
              <a:gd name="T50" fmla="*/ 2147483647 w 155"/>
              <a:gd name="T51" fmla="*/ 2147483647 h 190"/>
              <a:gd name="T52" fmla="*/ 2147483647 w 155"/>
              <a:gd name="T53" fmla="*/ 2147483647 h 190"/>
              <a:gd name="T54" fmla="*/ 2147483647 w 155"/>
              <a:gd name="T55" fmla="*/ 2147483647 h 190"/>
              <a:gd name="T56" fmla="*/ 2147483647 w 155"/>
              <a:gd name="T57" fmla="*/ 2147483647 h 190"/>
              <a:gd name="T58" fmla="*/ 2147483647 w 155"/>
              <a:gd name="T59" fmla="*/ 2147483647 h 190"/>
              <a:gd name="T60" fmla="*/ 2147483647 w 155"/>
              <a:gd name="T61" fmla="*/ 2147483647 h 190"/>
              <a:gd name="T62" fmla="*/ 2147483647 w 155"/>
              <a:gd name="T63" fmla="*/ 2147483647 h 190"/>
              <a:gd name="T64" fmla="*/ 2147483647 w 155"/>
              <a:gd name="T65" fmla="*/ 2147483647 h 190"/>
              <a:gd name="T66" fmla="*/ 2147483647 w 155"/>
              <a:gd name="T67" fmla="*/ 2147483647 h 190"/>
              <a:gd name="T68" fmla="*/ 2147483647 w 155"/>
              <a:gd name="T69" fmla="*/ 2147483647 h 190"/>
              <a:gd name="T70" fmla="*/ 2147483647 w 155"/>
              <a:gd name="T71" fmla="*/ 2147483647 h 190"/>
              <a:gd name="T72" fmla="*/ 2147483647 w 155"/>
              <a:gd name="T73" fmla="*/ 2147483647 h 190"/>
              <a:gd name="T74" fmla="*/ 2147483647 w 155"/>
              <a:gd name="T75" fmla="*/ 2147483647 h 190"/>
              <a:gd name="T76" fmla="*/ 2147483647 w 155"/>
              <a:gd name="T77" fmla="*/ 2147483647 h 190"/>
              <a:gd name="T78" fmla="*/ 2147483647 w 155"/>
              <a:gd name="T79" fmla="*/ 2147483647 h 190"/>
              <a:gd name="T80" fmla="*/ 2147483647 w 155"/>
              <a:gd name="T81" fmla="*/ 2147483647 h 190"/>
              <a:gd name="T82" fmla="*/ 2147483647 w 155"/>
              <a:gd name="T83" fmla="*/ 2147483647 h 190"/>
              <a:gd name="T84" fmla="*/ 2147483647 w 155"/>
              <a:gd name="T85" fmla="*/ 2147483647 h 190"/>
              <a:gd name="T86" fmla="*/ 2147483647 w 155"/>
              <a:gd name="T87" fmla="*/ 2147483647 h 190"/>
              <a:gd name="T88" fmla="*/ 2147483647 w 155"/>
              <a:gd name="T89" fmla="*/ 2147483647 h 190"/>
              <a:gd name="T90" fmla="*/ 2147483647 w 155"/>
              <a:gd name="T91" fmla="*/ 2147483647 h 190"/>
              <a:gd name="T92" fmla="*/ 2147483647 w 155"/>
              <a:gd name="T93" fmla="*/ 2147483647 h 190"/>
              <a:gd name="T94" fmla="*/ 2147483647 w 155"/>
              <a:gd name="T95" fmla="*/ 2147483647 h 190"/>
              <a:gd name="T96" fmla="*/ 2147483647 w 155"/>
              <a:gd name="T97" fmla="*/ 2147483647 h 190"/>
              <a:gd name="T98" fmla="*/ 2147483647 w 155"/>
              <a:gd name="T99" fmla="*/ 2147483647 h 190"/>
              <a:gd name="T100" fmla="*/ 2147483647 w 155"/>
              <a:gd name="T101" fmla="*/ 2147483647 h 190"/>
              <a:gd name="T102" fmla="*/ 2147483647 w 155"/>
              <a:gd name="T103" fmla="*/ 2147483647 h 190"/>
              <a:gd name="T104" fmla="*/ 2147483647 w 155"/>
              <a:gd name="T105" fmla="*/ 2147483647 h 190"/>
              <a:gd name="T106" fmla="*/ 2147483647 w 155"/>
              <a:gd name="T107" fmla="*/ 2147483647 h 190"/>
              <a:gd name="T108" fmla="*/ 2147483647 w 155"/>
              <a:gd name="T109" fmla="*/ 2147483647 h 190"/>
              <a:gd name="T110" fmla="*/ 2147483647 w 155"/>
              <a:gd name="T111" fmla="*/ 2147483647 h 190"/>
              <a:gd name="T112" fmla="*/ 2147483647 w 155"/>
              <a:gd name="T113" fmla="*/ 2147483647 h 190"/>
              <a:gd name="T114" fmla="*/ 2147483647 w 155"/>
              <a:gd name="T115" fmla="*/ 2147483647 h 190"/>
              <a:gd name="T116" fmla="*/ 2147483647 w 155"/>
              <a:gd name="T117" fmla="*/ 2147483647 h 190"/>
              <a:gd name="T118" fmla="*/ 2147483647 w 155"/>
              <a:gd name="T119" fmla="*/ 2147483647 h 190"/>
              <a:gd name="T120" fmla="*/ 2147483647 w 155"/>
              <a:gd name="T121" fmla="*/ 2147483647 h 190"/>
              <a:gd name="T122" fmla="*/ 2147483647 w 155"/>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0253"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7" name="日期占位符 6"/>
          <p:cNvSpPr>
            <a:spLocks noGrp="1"/>
          </p:cNvSpPr>
          <p:nvPr>
            <p:ph type="dt" sz="quarter" idx="10"/>
          </p:nvPr>
        </p:nvSpPr>
        <p:spPr/>
        <p:txBody>
          <a:bodyPr/>
          <a:lstStyle/>
          <a:p>
            <a:pPr>
              <a:defRPr/>
            </a:pPr>
            <a:fld id="{C7963A37-2A1F-4ADA-BB44-9ACEC5D3B650}" type="datetime1">
              <a:rPr lang="zh-CN" altLang="en-US"/>
              <a:t>2018/10/15</a:t>
            </a:fld>
            <a:endParaRPr lang="zh-CN" altLang="zh-CN"/>
          </a:p>
        </p:txBody>
      </p:sp>
      <p:sp>
        <p:nvSpPr>
          <p:cNvPr id="10255" name="灯片编号占位符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9801C96-0C38-4C3E-AD76-614D870CEFE3}" type="slidenum">
              <a:rPr lang="zh-CN" altLang="en-US">
                <a:solidFill>
                  <a:srgbClr val="898989"/>
                </a:solidFill>
              </a:rPr>
              <a:t>8</a:t>
            </a:fld>
            <a:endParaRPr lang="zh-CN" altLang="en-US" sz="1800"/>
          </a:p>
        </p:txBody>
      </p:sp>
      <p:pic>
        <p:nvPicPr>
          <p:cNvPr id="10256" name="图片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1268" name="Group 4"/>
          <p:cNvGrpSpPr/>
          <p:nvPr/>
        </p:nvGrpSpPr>
        <p:grpSpPr bwMode="auto">
          <a:xfrm>
            <a:off x="0" y="6734175"/>
            <a:ext cx="12192000" cy="138113"/>
            <a:chOff x="0" y="0"/>
            <a:chExt cx="12231884" cy="334101"/>
          </a:xfrm>
        </p:grpSpPr>
        <p:sp>
          <p:nvSpPr>
            <p:cNvPr id="112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0963" y="1162050"/>
            <a:ext cx="9502775" cy="5276850"/>
          </a:xfrm>
          <a:custGeom>
            <a:avLst/>
            <a:gdLst>
              <a:gd name="T0" fmla="*/ 952248609 w 3243492"/>
              <a:gd name="T1" fmla="*/ 0 h 2240066"/>
              <a:gd name="T2" fmla="*/ 952248609 w 3243492"/>
              <a:gd name="T3" fmla="*/ 74077013 h 2240066"/>
              <a:gd name="T4" fmla="*/ 695845367 w 3243492"/>
              <a:gd name="T5" fmla="*/ 74077013 h 2240066"/>
              <a:gd name="T6" fmla="*/ 699386249 w 3243492"/>
              <a:gd name="T7" fmla="*/ 94047201 h 2240066"/>
              <a:gd name="T8" fmla="*/ 546080536 w 3243492"/>
              <a:gd name="T9" fmla="*/ 74077013 h 2240066"/>
              <a:gd name="T10" fmla="*/ 0 w 3243492"/>
              <a:gd name="T11" fmla="*/ 74077013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11270" name="文本框 1"/>
          <p:cNvSpPr txBox="1">
            <a:spLocks noChangeArrowheads="1"/>
          </p:cNvSpPr>
          <p:nvPr/>
        </p:nvSpPr>
        <p:spPr bwMode="auto">
          <a:xfrm>
            <a:off x="2054225" y="1338263"/>
            <a:ext cx="8115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sz="2800" b="1">
              <a:solidFill>
                <a:schemeClr val="bg1"/>
              </a:solidFill>
              <a:latin typeface="Arial" panose="020B0604020202020204" pitchFamily="34" charset="0"/>
              <a:sym typeface="Calibri" panose="020F0502020204030204" pitchFamily="34" charset="0"/>
            </a:endParaRPr>
          </a:p>
        </p:txBody>
      </p:sp>
      <p:sp>
        <p:nvSpPr>
          <p:cNvPr id="11271"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708F8E08-3516-4DB7-9748-BF7D41451679}" type="datetime1">
              <a:rPr lang="zh-CN" altLang="en-US"/>
              <a:t>2018/10/15</a:t>
            </a:fld>
            <a:endParaRPr lang="zh-CN" altLang="zh-CN"/>
          </a:p>
        </p:txBody>
      </p:sp>
      <p:sp>
        <p:nvSpPr>
          <p:cNvPr id="1127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E92EA6-B1CC-4F15-928C-5C5FBFEEB50D}" type="slidenum">
              <a:rPr lang="zh-CN" altLang="en-US">
                <a:solidFill>
                  <a:srgbClr val="898989"/>
                </a:solidFill>
              </a:rPr>
              <a:t>9</a:t>
            </a:fld>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5448</Words>
  <Application>Microsoft Office PowerPoint</Application>
  <PresentationFormat>宽屏</PresentationFormat>
  <Paragraphs>691</Paragraphs>
  <Slides>74</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74</vt:i4>
      </vt:variant>
    </vt:vector>
  </HeadingPairs>
  <TitlesOfParts>
    <vt:vector size="81" baseType="lpstr">
      <vt:lpstr>MS PGothic</vt:lpstr>
      <vt:lpstr>黑体</vt: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叶 柏成</cp:lastModifiedBy>
  <cp:revision>120</cp:revision>
  <dcterms:created xsi:type="dcterms:W3CDTF">2018-10-13T07:02:00Z</dcterms:created>
  <dcterms:modified xsi:type="dcterms:W3CDTF">2018-10-15T13:44:20Z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2052-11.1.0.7875</vt:lpwstr>
  </property>
</Properties>
</file>